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4"/>
  </p:notesMasterIdLst>
  <p:handoutMasterIdLst>
    <p:handoutMasterId r:id="rId35"/>
  </p:handoutMasterIdLst>
  <p:sldIdLst>
    <p:sldId id="276" r:id="rId2"/>
    <p:sldId id="275" r:id="rId3"/>
    <p:sldId id="257" r:id="rId4"/>
    <p:sldId id="265" r:id="rId5"/>
    <p:sldId id="277" r:id="rId6"/>
    <p:sldId id="278" r:id="rId7"/>
    <p:sldId id="279" r:id="rId8"/>
    <p:sldId id="280" r:id="rId9"/>
    <p:sldId id="281" r:id="rId10"/>
    <p:sldId id="282" r:id="rId11"/>
    <p:sldId id="266" r:id="rId12"/>
    <p:sldId id="283" r:id="rId13"/>
    <p:sldId id="284" r:id="rId14"/>
    <p:sldId id="285" r:id="rId15"/>
    <p:sldId id="286" r:id="rId16"/>
    <p:sldId id="287" r:id="rId17"/>
    <p:sldId id="288" r:id="rId18"/>
    <p:sldId id="289" r:id="rId19"/>
    <p:sldId id="290" r:id="rId20"/>
    <p:sldId id="291" r:id="rId21"/>
    <p:sldId id="292" r:id="rId22"/>
    <p:sldId id="295" r:id="rId23"/>
    <p:sldId id="293" r:id="rId24"/>
    <p:sldId id="294" r:id="rId25"/>
    <p:sldId id="261" r:id="rId26"/>
    <p:sldId id="270" r:id="rId27"/>
    <p:sldId id="267" r:id="rId28"/>
    <p:sldId id="271" r:id="rId29"/>
    <p:sldId id="272" r:id="rId30"/>
    <p:sldId id="273" r:id="rId31"/>
    <p:sldId id="274" r:id="rId32"/>
    <p:sldId id="26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100" d="100"/>
          <a:sy n="100" d="100"/>
        </p:scale>
        <p:origin x="9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5/21/2025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8:26:30.814"/>
    </inkml:context>
    <inkml:brush xml:id="br0">
      <inkml:brushProperty name="width" value="0.035" units="cm"/>
      <inkml:brushProperty name="height" value="0.035" units="cm"/>
      <inkml:brushProperty name="color" value="#E71224"/>
    </inkml:brush>
  </inkml:definitions>
  <inkml:trace contextRef="#ctx0" brushRef="#br0">1 738 24521,'1845'-719'0,"-2050"700"0,410 38 0,-343 134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8:27:11.325"/>
    </inkml:context>
    <inkml:brush xml:id="br0">
      <inkml:brushProperty name="width" value="0.035" units="cm"/>
      <inkml:brushProperty name="height" value="0.035" units="cm"/>
      <inkml:brushProperty name="color" value="#E71224"/>
    </inkml:brush>
  </inkml:definitions>
  <inkml:trace contextRef="#ctx0" brushRef="#br0">3019 1 23985,'-3019'599'0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5/21/2025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3" r:id="rId7"/>
    <p:sldLayoutId id="2147483676" r:id="rId8"/>
    <p:sldLayoutId id="2147483679" r:id="rId9"/>
    <p:sldLayoutId id="2147483680" r:id="rId10"/>
    <p:sldLayoutId id="2147483681" r:id="rId11"/>
    <p:sldLayoutId id="2147483682"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arduino.cc/en/software/"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C9F62-21CE-4EC7-BE3A-4099ED15F8F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2C8ABCE4-03DD-9B15-1675-DB9DC6421B5F}"/>
              </a:ext>
            </a:extLst>
          </p:cNvPr>
          <p:cNvSpPr>
            <a:spLocks noGrp="1"/>
          </p:cNvSpPr>
          <p:nvPr>
            <p:ph type="title"/>
          </p:nvPr>
        </p:nvSpPr>
        <p:spPr/>
        <p:txBody>
          <a:bodyPr/>
          <a:lstStyle/>
          <a:p>
            <a:r>
              <a:rPr lang="vi-VN" dirty="0"/>
              <a:t>I. Giới thiệu chung về Arduino</a:t>
            </a:r>
            <a:endParaRPr lang="en-US" dirty="0"/>
          </a:p>
        </p:txBody>
      </p:sp>
      <p:sp>
        <p:nvSpPr>
          <p:cNvPr id="4" name="Content Placeholder 3">
            <a:extLst>
              <a:ext uri="{FF2B5EF4-FFF2-40B4-BE49-F238E27FC236}">
                <a16:creationId xmlns:a16="http://schemas.microsoft.com/office/drawing/2014/main" id="{5C11F870-C5B2-9105-6492-C222C67966CD}"/>
              </a:ext>
            </a:extLst>
          </p:cNvPr>
          <p:cNvSpPr>
            <a:spLocks noGrp="1"/>
          </p:cNvSpPr>
          <p:nvPr>
            <p:ph sz="quarter" idx="13"/>
          </p:nvPr>
        </p:nvSpPr>
        <p:spPr>
          <a:xfrm>
            <a:off x="235077" y="841247"/>
            <a:ext cx="8279196" cy="1643161"/>
          </a:xfrm>
        </p:spPr>
        <p:txBody>
          <a:bodyPr/>
          <a:lstStyle/>
          <a:p>
            <a:pPr marL="0" indent="0">
              <a:buNone/>
            </a:pPr>
            <a:r>
              <a:rPr lang="vi-VN" dirty="0"/>
              <a:t>3. Phần mềm Arduino IDE</a:t>
            </a:r>
          </a:p>
          <a:p>
            <a:pPr marL="0" indent="0">
              <a:buNone/>
            </a:pPr>
            <a:r>
              <a:rPr lang="vi-VN" sz="1800" b="1" dirty="0"/>
              <a:t>-Cách nạp code xuống bo mạch</a:t>
            </a:r>
          </a:p>
          <a:p>
            <a:pPr marL="0" indent="0">
              <a:buNone/>
            </a:pPr>
            <a:r>
              <a:rPr lang="vi-VN" sz="1800" dirty="0"/>
              <a:t>  Trước khi hiển thị giá trị lên serial monitor, chúng ta cần kết nối Arduino với máy tính bằng dây CAB USB type a – USB type B, sau đó chọn tool -&gt; Port</a:t>
            </a:r>
            <a:endParaRPr lang="en-US" sz="1800" dirty="0"/>
          </a:p>
        </p:txBody>
      </p:sp>
      <p:pic>
        <p:nvPicPr>
          <p:cNvPr id="6" name="Picture 5">
            <a:extLst>
              <a:ext uri="{FF2B5EF4-FFF2-40B4-BE49-F238E27FC236}">
                <a16:creationId xmlns:a16="http://schemas.microsoft.com/office/drawing/2014/main" id="{E6703300-5EBA-8853-82F8-0BCD65EA46C9}"/>
              </a:ext>
            </a:extLst>
          </p:cNvPr>
          <p:cNvPicPr>
            <a:picLocks noChangeAspect="1"/>
          </p:cNvPicPr>
          <p:nvPr/>
        </p:nvPicPr>
        <p:blipFill>
          <a:blip r:embed="rId2"/>
          <a:stretch>
            <a:fillRect/>
          </a:stretch>
        </p:blipFill>
        <p:spPr>
          <a:xfrm>
            <a:off x="1765552" y="2484408"/>
            <a:ext cx="4865271" cy="3073291"/>
          </a:xfrm>
          <a:prstGeom prst="rect">
            <a:avLst/>
          </a:prstGeom>
        </p:spPr>
      </p:pic>
    </p:spTree>
    <p:extLst>
      <p:ext uri="{BB962C8B-B14F-4D97-AF65-F5344CB8AC3E}">
        <p14:creationId xmlns:p14="http://schemas.microsoft.com/office/powerpoint/2010/main" val="498077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79675" y="885530"/>
            <a:ext cx="8674100" cy="5132832"/>
          </a:xfrm>
        </p:spPr>
        <p:txBody>
          <a:bodyPr/>
          <a:lstStyle/>
          <a:p>
            <a:pPr marL="514350" indent="-514350">
              <a:buAutoNum type="arabicPeriod"/>
            </a:pPr>
            <a:r>
              <a:rPr lang="vi-VN" dirty="0"/>
              <a:t>Điều khiển bằng digitalWrite()</a:t>
            </a:r>
            <a:endParaRPr lang="vi-VN" sz="1800" dirty="0"/>
          </a:p>
          <a:p>
            <a:pPr marL="0" indent="0">
              <a:buNone/>
            </a:pPr>
            <a:r>
              <a:rPr lang="vi-VN" sz="1800" dirty="0"/>
              <a:t>   digitalWrite() là một hàm trong Arduino dùng để thiết lập mức điện áp cao hoặc thấp (5V hoặc 0V) cho chân digital (gồm 14 chân) của Arduino</a:t>
            </a:r>
          </a:p>
          <a:p>
            <a:pPr marL="0" indent="0">
              <a:buNone/>
            </a:pPr>
            <a:r>
              <a:rPr lang="vi-VN" sz="1800" dirty="0"/>
              <a:t>  Cấu trúc của hàm digitalWrite:</a:t>
            </a:r>
          </a:p>
          <a:p>
            <a:r>
              <a:rPr lang="vi-VN" sz="1800" dirty="0"/>
              <a:t>  pin: là chỉ số chân digital (2,3,...)</a:t>
            </a:r>
          </a:p>
          <a:p>
            <a:r>
              <a:rPr lang="vi-VN" sz="1800" dirty="0"/>
              <a:t>Value: chỉ trạng thái (HIGH hoặc LOW)</a:t>
            </a:r>
          </a:p>
          <a:p>
            <a:pPr marL="0" indent="0">
              <a:buNone/>
            </a:pPr>
            <a:r>
              <a:rPr lang="vi-VN" sz="1800" dirty="0"/>
              <a:t>VD: Xuất hiện điện áp 5V ở chân số 4</a:t>
            </a:r>
          </a:p>
          <a:p>
            <a:pPr marL="0" indent="0">
              <a:buNone/>
            </a:pPr>
            <a:r>
              <a:rPr lang="vi-VN" sz="1800" dirty="0"/>
              <a:t>       digitalWrite(4, HIGH)</a:t>
            </a:r>
          </a:p>
          <a:p>
            <a:pPr marL="0" indent="0">
              <a:buNone/>
            </a:pPr>
            <a:r>
              <a:rPr lang="vi-VN" sz="1800" dirty="0"/>
              <a:t>Lưu ý: Trước khi dùng digitalWrite thì phải thiết lập ngõ ra của chân đó trước</a:t>
            </a:r>
          </a:p>
          <a:p>
            <a:pPr marL="0" indent="0">
              <a:buNone/>
            </a:pPr>
            <a:r>
              <a:rPr lang="vi-VN" sz="1800" dirty="0"/>
              <a:t>VD: pinMode(pin, OUTPUT)</a:t>
            </a:r>
            <a:endParaRPr lang="vi-VN" dirty="0"/>
          </a:p>
        </p:txBody>
      </p:sp>
      <p:sp>
        <p:nvSpPr>
          <p:cNvPr id="5" name="Rectangle 1">
            <a:extLst>
              <a:ext uri="{FF2B5EF4-FFF2-40B4-BE49-F238E27FC236}">
                <a16:creationId xmlns:a16="http://schemas.microsoft.com/office/drawing/2014/main" id="{F81959FF-F9DB-6FDA-C366-927629545304}"/>
              </a:ext>
            </a:extLst>
          </p:cNvPr>
          <p:cNvSpPr>
            <a:spLocks noChangeArrowheads="1"/>
          </p:cNvSpPr>
          <p:nvPr/>
        </p:nvSpPr>
        <p:spPr bwMode="auto">
          <a:xfrm>
            <a:off x="390225" y="2114273"/>
            <a:ext cx="84345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7" name="Picture 6">
            <a:extLst>
              <a:ext uri="{FF2B5EF4-FFF2-40B4-BE49-F238E27FC236}">
                <a16:creationId xmlns:a16="http://schemas.microsoft.com/office/drawing/2014/main" id="{47F28527-807C-B1A3-2198-0C111B7C755D}"/>
              </a:ext>
            </a:extLst>
          </p:cNvPr>
          <p:cNvPicPr>
            <a:picLocks noChangeAspect="1"/>
          </p:cNvPicPr>
          <p:nvPr/>
        </p:nvPicPr>
        <p:blipFill>
          <a:blip r:embed="rId2"/>
          <a:stretch>
            <a:fillRect/>
          </a:stretch>
        </p:blipFill>
        <p:spPr>
          <a:xfrm>
            <a:off x="3477331" y="1955441"/>
            <a:ext cx="1878787" cy="467779"/>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D7BC8-6D8D-7A64-EBD6-62120092A9BA}"/>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154FEF73-5E14-BD6A-B827-C012BB58FA9B}"/>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B2684132-EC24-34AF-C181-985005082850}"/>
              </a:ext>
            </a:extLst>
          </p:cNvPr>
          <p:cNvSpPr>
            <a:spLocks noGrp="1"/>
          </p:cNvSpPr>
          <p:nvPr>
            <p:ph type="body" sz="quarter" idx="13"/>
          </p:nvPr>
        </p:nvSpPr>
        <p:spPr/>
        <p:txBody>
          <a:bodyPr/>
          <a:lstStyle/>
          <a:p>
            <a:pPr marL="0" indent="0">
              <a:buNone/>
            </a:pPr>
            <a:r>
              <a:rPr lang="vi-VN" sz="1800" b="1" dirty="0"/>
              <a:t>Bài tập áp dụng:</a:t>
            </a:r>
          </a:p>
          <a:p>
            <a:pPr marL="0" indent="0">
              <a:buNone/>
            </a:pPr>
            <a:r>
              <a:rPr lang="vi-VN" sz="1800" b="1" dirty="0"/>
              <a:t>Bài 1: </a:t>
            </a:r>
            <a:r>
              <a:rPr lang="vi-VN" sz="1800" dirty="0"/>
              <a:t>Nhấp nháy led, đèn ở chân số 8 sáng trong 1s và tắt trong 1s</a:t>
            </a:r>
          </a:p>
          <a:p>
            <a:pPr marL="0" indent="0">
              <a:buNone/>
            </a:pPr>
            <a:r>
              <a:rPr lang="vi-VN" sz="1800" u="sng" dirty="0"/>
              <a:t>Sơ đồ lắp mạch:</a:t>
            </a:r>
          </a:p>
          <a:p>
            <a:pPr marL="0" indent="0">
              <a:buNone/>
            </a:pPr>
            <a:endParaRPr lang="en-US" sz="1800" dirty="0"/>
          </a:p>
        </p:txBody>
      </p:sp>
      <p:pic>
        <p:nvPicPr>
          <p:cNvPr id="6" name="Picture 5" descr="A diagram of a circuit board&#10;&#10;AI-generated content may be incorrect.">
            <a:extLst>
              <a:ext uri="{FF2B5EF4-FFF2-40B4-BE49-F238E27FC236}">
                <a16:creationId xmlns:a16="http://schemas.microsoft.com/office/drawing/2014/main" id="{D720D2BC-1781-5FE4-0F7A-F86FC5742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743" y="2124888"/>
            <a:ext cx="5606626" cy="3842352"/>
          </a:xfrm>
          <a:prstGeom prst="rect">
            <a:avLst/>
          </a:prstGeom>
        </p:spPr>
      </p:pic>
    </p:spTree>
    <p:extLst>
      <p:ext uri="{BB962C8B-B14F-4D97-AF65-F5344CB8AC3E}">
        <p14:creationId xmlns:p14="http://schemas.microsoft.com/office/powerpoint/2010/main" val="989345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3AAB9-93A8-5C10-D8FF-A0D316DAB99D}"/>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38DD5D3-DAE4-9A4D-2258-1050374A332B}"/>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C5734D7D-2B84-DC51-BCAE-9332C5DAC4D1}"/>
              </a:ext>
            </a:extLst>
          </p:cNvPr>
          <p:cNvSpPr>
            <a:spLocks noGrp="1"/>
          </p:cNvSpPr>
          <p:nvPr>
            <p:ph type="body" sz="quarter" idx="13"/>
          </p:nvPr>
        </p:nvSpPr>
        <p:spPr/>
        <p:txBody>
          <a:bodyPr/>
          <a:lstStyle/>
          <a:p>
            <a:pPr marL="514350" indent="-514350">
              <a:buAutoNum type="arabicPeriod"/>
            </a:pPr>
            <a:r>
              <a:rPr lang="vi-VN" dirty="0"/>
              <a:t>Điều khiển bằng digitalWrite()</a:t>
            </a:r>
          </a:p>
          <a:p>
            <a:pPr marL="0" indent="0">
              <a:buNone/>
            </a:pPr>
            <a:r>
              <a:rPr lang="vi-VN" sz="1800" u="sng" dirty="0"/>
              <a:t>Code chương trình:</a:t>
            </a:r>
          </a:p>
          <a:p>
            <a:pPr marL="0" indent="0">
              <a:buNone/>
            </a:pPr>
            <a:endParaRPr lang="vi-VN" sz="1800" u="sng" dirty="0"/>
          </a:p>
          <a:p>
            <a:pPr marL="0" indent="0">
              <a:buNone/>
            </a:pPr>
            <a:endParaRPr lang="vi-VN" sz="1800" u="sng" dirty="0"/>
          </a:p>
          <a:p>
            <a:pPr marL="0" indent="0">
              <a:buNone/>
            </a:pPr>
            <a:endParaRPr lang="vi-VN" sz="1800" u="sng" dirty="0"/>
          </a:p>
          <a:p>
            <a:pPr marL="0" indent="0">
              <a:buNone/>
            </a:pPr>
            <a:endParaRPr lang="vi-VN" sz="1800" u="sng" dirty="0"/>
          </a:p>
          <a:p>
            <a:pPr marL="0" indent="0">
              <a:buNone/>
            </a:pPr>
            <a:endParaRPr lang="vi-VN" sz="1800" u="sng" dirty="0"/>
          </a:p>
          <a:p>
            <a:pPr marL="0" indent="0">
              <a:buNone/>
            </a:pPr>
            <a:endParaRPr lang="vi-VN" sz="1800" u="sng" dirty="0"/>
          </a:p>
          <a:p>
            <a:pPr marL="0" indent="0">
              <a:buNone/>
            </a:pPr>
            <a:endParaRPr lang="vi-VN" sz="1800" u="sng" dirty="0"/>
          </a:p>
          <a:p>
            <a:pPr marL="0" indent="0">
              <a:buNone/>
            </a:pPr>
            <a:endParaRPr lang="en-US" sz="1800" u="sng" dirty="0"/>
          </a:p>
        </p:txBody>
      </p:sp>
      <p:pic>
        <p:nvPicPr>
          <p:cNvPr id="6" name="Picture 5" descr="A close up of text&#10;&#10;AI-generated content may be incorrect.">
            <a:extLst>
              <a:ext uri="{FF2B5EF4-FFF2-40B4-BE49-F238E27FC236}">
                <a16:creationId xmlns:a16="http://schemas.microsoft.com/office/drawing/2014/main" id="{C26C43F0-F84C-D24E-B4EA-7CF1B0581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04" y="1944383"/>
            <a:ext cx="5220429" cy="2210108"/>
          </a:xfrm>
          <a:prstGeom prst="rect">
            <a:avLst/>
          </a:prstGeom>
        </p:spPr>
      </p:pic>
    </p:spTree>
    <p:extLst>
      <p:ext uri="{BB962C8B-B14F-4D97-AF65-F5344CB8AC3E}">
        <p14:creationId xmlns:p14="http://schemas.microsoft.com/office/powerpoint/2010/main" val="391355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EC9F9-E5CB-11D6-D4E1-3D440F363C2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3FB1F807-BF70-2A54-5743-FE1341EF4E4D}"/>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1ED78A0E-1F1C-D277-4183-6E03B939F9EB}"/>
              </a:ext>
            </a:extLst>
          </p:cNvPr>
          <p:cNvSpPr>
            <a:spLocks noGrp="1"/>
          </p:cNvSpPr>
          <p:nvPr>
            <p:ph type="body" sz="quarter" idx="13"/>
          </p:nvPr>
        </p:nvSpPr>
        <p:spPr/>
        <p:txBody>
          <a:bodyPr/>
          <a:lstStyle/>
          <a:p>
            <a:pPr marL="514350" indent="-514350">
              <a:buAutoNum type="arabicPeriod"/>
            </a:pPr>
            <a:r>
              <a:rPr lang="vi-VN" dirty="0"/>
              <a:t>Điều khiển bằng digitalWrite()</a:t>
            </a:r>
          </a:p>
          <a:p>
            <a:pPr marL="0" indent="0">
              <a:buNone/>
            </a:pPr>
            <a:r>
              <a:rPr lang="vi-VN" sz="1800" b="1" dirty="0"/>
              <a:t>Bài 2: </a:t>
            </a:r>
            <a:r>
              <a:rPr lang="vi-VN" sz="1800" dirty="0"/>
              <a:t>Điều khiển cả 8 LED, hiệu ứng nhấp nháy 8 đèn LED</a:t>
            </a:r>
          </a:p>
          <a:p>
            <a:pPr marL="0" indent="0">
              <a:buNone/>
            </a:pPr>
            <a:r>
              <a:rPr lang="vi-VN" sz="1800" u="sng" dirty="0"/>
              <a:t>Sơ đồ lắp mạch:</a:t>
            </a:r>
          </a:p>
          <a:p>
            <a:pPr marL="0" indent="0">
              <a:buNone/>
            </a:pPr>
            <a:endParaRPr lang="en-US" sz="1800" u="sng" dirty="0"/>
          </a:p>
        </p:txBody>
      </p:sp>
      <p:pic>
        <p:nvPicPr>
          <p:cNvPr id="8" name="Picture 7">
            <a:extLst>
              <a:ext uri="{FF2B5EF4-FFF2-40B4-BE49-F238E27FC236}">
                <a16:creationId xmlns:a16="http://schemas.microsoft.com/office/drawing/2014/main" id="{9D59D973-9492-6496-225C-1D064CFE8029}"/>
              </a:ext>
            </a:extLst>
          </p:cNvPr>
          <p:cNvPicPr>
            <a:picLocks noChangeAspect="1"/>
          </p:cNvPicPr>
          <p:nvPr/>
        </p:nvPicPr>
        <p:blipFill>
          <a:blip r:embed="rId2"/>
          <a:stretch>
            <a:fillRect/>
          </a:stretch>
        </p:blipFill>
        <p:spPr>
          <a:xfrm>
            <a:off x="951532" y="2485238"/>
            <a:ext cx="5915851" cy="3543795"/>
          </a:xfrm>
          <a:prstGeom prst="rect">
            <a:avLst/>
          </a:prstGeom>
        </p:spPr>
      </p:pic>
    </p:spTree>
    <p:extLst>
      <p:ext uri="{BB962C8B-B14F-4D97-AF65-F5344CB8AC3E}">
        <p14:creationId xmlns:p14="http://schemas.microsoft.com/office/powerpoint/2010/main" val="128487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6C9C4-CA4B-0758-5AD1-280DCF1A9F03}"/>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0AEAB225-35F8-F573-FB8C-F9CA0392241A}"/>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FA766FBF-F5A2-CFA5-3C8E-0127F22AEB04}"/>
              </a:ext>
            </a:extLst>
          </p:cNvPr>
          <p:cNvSpPr>
            <a:spLocks noGrp="1"/>
          </p:cNvSpPr>
          <p:nvPr>
            <p:ph type="body" sz="quarter" idx="13"/>
          </p:nvPr>
        </p:nvSpPr>
        <p:spPr/>
        <p:txBody>
          <a:bodyPr/>
          <a:lstStyle/>
          <a:p>
            <a:pPr marL="514350" indent="-514350">
              <a:buAutoNum type="arabicPeriod"/>
            </a:pPr>
            <a:r>
              <a:rPr lang="vi-VN" dirty="0"/>
              <a:t>Điều khiển bằng digitalWrite()</a:t>
            </a:r>
          </a:p>
          <a:p>
            <a:pPr marL="0" indent="0">
              <a:buNone/>
            </a:pPr>
            <a:r>
              <a:rPr lang="vi-VN" sz="1800" u="sng" dirty="0"/>
              <a:t>Chương trình code:</a:t>
            </a:r>
          </a:p>
          <a:p>
            <a:pPr marL="0" indent="0">
              <a:buNone/>
            </a:pPr>
            <a:endParaRPr lang="en-US" sz="1800" u="sng" dirty="0"/>
          </a:p>
        </p:txBody>
      </p:sp>
      <p:sp>
        <p:nvSpPr>
          <p:cNvPr id="5" name="TextBox 4">
            <a:extLst>
              <a:ext uri="{FF2B5EF4-FFF2-40B4-BE49-F238E27FC236}">
                <a16:creationId xmlns:a16="http://schemas.microsoft.com/office/drawing/2014/main" id="{A406EAF2-1271-1E59-AF5E-21507387FE42}"/>
              </a:ext>
            </a:extLst>
          </p:cNvPr>
          <p:cNvSpPr txBox="1"/>
          <p:nvPr/>
        </p:nvSpPr>
        <p:spPr>
          <a:xfrm>
            <a:off x="419100" y="2118360"/>
            <a:ext cx="3200400" cy="1200329"/>
          </a:xfrm>
          <a:prstGeom prst="rect">
            <a:avLst/>
          </a:prstGeom>
          <a:noFill/>
        </p:spPr>
        <p:txBody>
          <a:bodyPr wrap="square" rtlCol="0">
            <a:spAutoFit/>
          </a:bodyPr>
          <a:lstStyle/>
          <a:p>
            <a:r>
              <a:rPr lang="vi-VN" dirty="0"/>
              <a:t>Nhận xét: Nếu mà code thủ công như này sẽ rất dài và tốn thời gian, code không được tối ưu hóa</a:t>
            </a:r>
            <a:endParaRPr lang="en-US" dirty="0"/>
          </a:p>
        </p:txBody>
      </p:sp>
      <p:pic>
        <p:nvPicPr>
          <p:cNvPr id="8" name="Picture 7" descr="A screenshot of a computer program&#10;&#10;AI-generated content may be incorrect.">
            <a:extLst>
              <a:ext uri="{FF2B5EF4-FFF2-40B4-BE49-F238E27FC236}">
                <a16:creationId xmlns:a16="http://schemas.microsoft.com/office/drawing/2014/main" id="{5A2214BF-F26D-719F-CB44-8E9AD4102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790" y="1568318"/>
            <a:ext cx="4113423" cy="4672462"/>
          </a:xfrm>
          <a:prstGeom prst="rect">
            <a:avLst/>
          </a:prstGeom>
        </p:spPr>
      </p:pic>
    </p:spTree>
    <p:extLst>
      <p:ext uri="{BB962C8B-B14F-4D97-AF65-F5344CB8AC3E}">
        <p14:creationId xmlns:p14="http://schemas.microsoft.com/office/powerpoint/2010/main" val="2044963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029D41-744A-2116-1516-61249D34D612}"/>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009EB19A-D33B-C002-BB37-B2FCAFCF3BD1}"/>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831DFB2F-3989-8049-2699-496F25686122}"/>
              </a:ext>
            </a:extLst>
          </p:cNvPr>
          <p:cNvSpPr>
            <a:spLocks noGrp="1"/>
          </p:cNvSpPr>
          <p:nvPr>
            <p:ph type="body" sz="quarter" idx="13"/>
          </p:nvPr>
        </p:nvSpPr>
        <p:spPr/>
        <p:txBody>
          <a:bodyPr/>
          <a:lstStyle/>
          <a:p>
            <a:pPr marL="514350" indent="-514350">
              <a:buAutoNum type="arabicPeriod"/>
            </a:pPr>
            <a:r>
              <a:rPr lang="vi-VN" dirty="0"/>
              <a:t>Điều khiển bằng digitalWrite()</a:t>
            </a:r>
          </a:p>
          <a:p>
            <a:pPr marL="0" indent="0">
              <a:buNone/>
            </a:pPr>
            <a:r>
              <a:rPr lang="vi-VN" sz="1800" u="sng" dirty="0"/>
              <a:t>code sau khi được tối ưu:</a:t>
            </a:r>
          </a:p>
        </p:txBody>
      </p:sp>
      <p:pic>
        <p:nvPicPr>
          <p:cNvPr id="6" name="Picture 5" descr="A white screen with text&#10;&#10;AI-generated content may be incorrect.">
            <a:extLst>
              <a:ext uri="{FF2B5EF4-FFF2-40B4-BE49-F238E27FC236}">
                <a16:creationId xmlns:a16="http://schemas.microsoft.com/office/drawing/2014/main" id="{5F6CEEF2-992D-7E17-7295-FE6E5BFB6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543300"/>
            <a:ext cx="4989607" cy="2438400"/>
          </a:xfrm>
          <a:prstGeom prst="rect">
            <a:avLst/>
          </a:prstGeom>
        </p:spPr>
      </p:pic>
      <p:pic>
        <p:nvPicPr>
          <p:cNvPr id="9" name="Picture 8" descr="A computer code with text&#10;&#10;AI-generated content may be incorrect.">
            <a:extLst>
              <a:ext uri="{FF2B5EF4-FFF2-40B4-BE49-F238E27FC236}">
                <a16:creationId xmlns:a16="http://schemas.microsoft.com/office/drawing/2014/main" id="{F0CDDCE7-31D0-A557-1960-9D7518649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88074"/>
            <a:ext cx="5080454" cy="1755226"/>
          </a:xfrm>
          <a:prstGeom prst="rect">
            <a:avLst/>
          </a:prstGeom>
        </p:spPr>
      </p:pic>
    </p:spTree>
    <p:extLst>
      <p:ext uri="{BB962C8B-B14F-4D97-AF65-F5344CB8AC3E}">
        <p14:creationId xmlns:p14="http://schemas.microsoft.com/office/powerpoint/2010/main" val="2037485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6B087-8D39-EC88-97B9-149D7A69BA9E}"/>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02931093-DCE5-F1C5-DDE1-2800BB40E550}"/>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E96F3E02-B2D4-83CD-75AB-FAF121A90BCA}"/>
              </a:ext>
            </a:extLst>
          </p:cNvPr>
          <p:cNvSpPr>
            <a:spLocks noGrp="1"/>
          </p:cNvSpPr>
          <p:nvPr>
            <p:ph type="body" sz="quarter" idx="13"/>
          </p:nvPr>
        </p:nvSpPr>
        <p:spPr/>
        <p:txBody>
          <a:bodyPr/>
          <a:lstStyle/>
          <a:p>
            <a:pPr marL="0" indent="0">
              <a:buNone/>
            </a:pPr>
            <a:r>
              <a:rPr lang="vi-VN" dirty="0"/>
              <a:t>2. PWM – Độ rộng xung</a:t>
            </a:r>
          </a:p>
          <a:p>
            <a:r>
              <a:rPr lang="vi-VN" sz="1800" b="1" dirty="0"/>
              <a:t>Khái niệm PWM – Điều chỉnh độ rộng xung</a:t>
            </a:r>
          </a:p>
          <a:p>
            <a:pPr marL="0" indent="0">
              <a:buNone/>
            </a:pPr>
            <a:r>
              <a:rPr lang="vi-VN" sz="1800" b="1" dirty="0"/>
              <a:t> </a:t>
            </a:r>
          </a:p>
          <a:p>
            <a:pPr marL="0" indent="0">
              <a:buNone/>
            </a:pPr>
            <a:r>
              <a:rPr lang="vi-VN" sz="1800" dirty="0"/>
              <a:t>     PWM là viết tắt của pulse width Modulation, đây là một kĩ thuật phổ biến để thay đổi chế độ rộng xung.</a:t>
            </a:r>
          </a:p>
          <a:p>
            <a:r>
              <a:rPr lang="vi-VN" sz="1800" b="1" dirty="0"/>
              <a:t>Mục đích của PWM</a:t>
            </a:r>
          </a:p>
          <a:p>
            <a:pPr marL="0" indent="0">
              <a:buNone/>
            </a:pPr>
            <a:endParaRPr lang="vi-VN" sz="1800" b="1" dirty="0"/>
          </a:p>
          <a:p>
            <a:pPr marL="0" indent="0">
              <a:buNone/>
            </a:pPr>
            <a:r>
              <a:rPr lang="vi-VN" sz="1800" dirty="0"/>
              <a:t>    Thông thường các chân tín hiệu của Arduino chỉ có thể xuất mức 0v hoặc 5V, nếu như vậy chỉ có thể bật hoặc tắt đèn LED. Do đó điều chế độ rộng xung giúp cho tâ điều khiển được độ sáng của đèn LED</a:t>
            </a:r>
            <a:endParaRPr lang="en-US" sz="1800" dirty="0"/>
          </a:p>
        </p:txBody>
      </p:sp>
    </p:spTree>
    <p:extLst>
      <p:ext uri="{BB962C8B-B14F-4D97-AF65-F5344CB8AC3E}">
        <p14:creationId xmlns:p14="http://schemas.microsoft.com/office/powerpoint/2010/main" val="761194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D9C7F0-395A-FE55-607A-5C669156DA33}"/>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A8B2353A-BCA6-86C2-45AF-CDFAFFDEDFAB}"/>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E115F0C8-87F2-E9C5-63DB-7B4AFB0D7411}"/>
              </a:ext>
            </a:extLst>
          </p:cNvPr>
          <p:cNvSpPr>
            <a:spLocks noGrp="1"/>
          </p:cNvSpPr>
          <p:nvPr>
            <p:ph type="body" sz="quarter" idx="13"/>
          </p:nvPr>
        </p:nvSpPr>
        <p:spPr/>
        <p:txBody>
          <a:bodyPr/>
          <a:lstStyle/>
          <a:p>
            <a:pPr marL="0" indent="0">
              <a:buNone/>
            </a:pPr>
            <a:r>
              <a:rPr lang="vi-VN" dirty="0"/>
              <a:t>2. PWM – Độ rộng xung</a:t>
            </a:r>
          </a:p>
          <a:p>
            <a:pPr marL="0" indent="0">
              <a:buNone/>
            </a:pPr>
            <a:endParaRPr lang="vi-VN" dirty="0"/>
          </a:p>
          <a:p>
            <a:pPr marL="0" indent="0">
              <a:buNone/>
            </a:pPr>
            <a:r>
              <a:rPr lang="vi-VN" dirty="0"/>
              <a:t> </a:t>
            </a:r>
            <a:endParaRPr lang="en-US" dirty="0"/>
          </a:p>
        </p:txBody>
      </p:sp>
      <p:pic>
        <p:nvPicPr>
          <p:cNvPr id="6" name="Picture 5">
            <a:extLst>
              <a:ext uri="{FF2B5EF4-FFF2-40B4-BE49-F238E27FC236}">
                <a16:creationId xmlns:a16="http://schemas.microsoft.com/office/drawing/2014/main" id="{A0D6A13E-1304-53CA-C99C-754D6D93C18D}"/>
              </a:ext>
            </a:extLst>
          </p:cNvPr>
          <p:cNvPicPr>
            <a:picLocks noChangeAspect="1"/>
          </p:cNvPicPr>
          <p:nvPr/>
        </p:nvPicPr>
        <p:blipFill>
          <a:blip r:embed="rId2"/>
          <a:stretch>
            <a:fillRect/>
          </a:stretch>
        </p:blipFill>
        <p:spPr>
          <a:xfrm>
            <a:off x="234950" y="1440180"/>
            <a:ext cx="6579416" cy="2429075"/>
          </a:xfrm>
          <a:prstGeom prst="rect">
            <a:avLst/>
          </a:prstGeom>
        </p:spPr>
      </p:pic>
      <p:sp>
        <p:nvSpPr>
          <p:cNvPr id="5" name="TextBox 4">
            <a:extLst>
              <a:ext uri="{FF2B5EF4-FFF2-40B4-BE49-F238E27FC236}">
                <a16:creationId xmlns:a16="http://schemas.microsoft.com/office/drawing/2014/main" id="{EDD6C948-FCF4-A46C-B29B-509A56263049}"/>
              </a:ext>
            </a:extLst>
          </p:cNvPr>
          <p:cNvSpPr txBox="1"/>
          <p:nvPr/>
        </p:nvSpPr>
        <p:spPr>
          <a:xfrm>
            <a:off x="234950" y="4038600"/>
            <a:ext cx="8673846" cy="1477328"/>
          </a:xfrm>
          <a:prstGeom prst="rect">
            <a:avLst/>
          </a:prstGeom>
          <a:noFill/>
        </p:spPr>
        <p:txBody>
          <a:bodyPr wrap="square" rtlCol="0">
            <a:spAutoFit/>
          </a:bodyPr>
          <a:lstStyle/>
          <a:p>
            <a:r>
              <a:rPr lang="vi-VN" dirty="0"/>
              <a:t>Ton: Thời gian xung ở mức cao (5V)</a:t>
            </a:r>
          </a:p>
          <a:p>
            <a:r>
              <a:rPr lang="vi-VN" dirty="0"/>
              <a:t>Toff: Thời gian xung ở mức thấp (0V)</a:t>
            </a:r>
          </a:p>
          <a:p>
            <a:r>
              <a:rPr lang="vi-VN" dirty="0"/>
              <a:t>T=T</a:t>
            </a:r>
            <a:r>
              <a:rPr lang="vi-VN" sz="1100" dirty="0"/>
              <a:t>ON</a:t>
            </a:r>
            <a:r>
              <a:rPr lang="vi-VN" dirty="0"/>
              <a:t>+T</a:t>
            </a:r>
            <a:r>
              <a:rPr lang="vi-VN" sz="1100" dirty="0"/>
              <a:t>OFF</a:t>
            </a:r>
            <a:r>
              <a:rPr lang="vi-VN" dirty="0"/>
              <a:t>: Chu kì của xung</a:t>
            </a:r>
          </a:p>
          <a:p>
            <a:r>
              <a:rPr lang="vi-VN" dirty="0"/>
              <a:t>Duty cycde=T</a:t>
            </a:r>
            <a:r>
              <a:rPr lang="vi-VN" sz="1100" dirty="0"/>
              <a:t>ON</a:t>
            </a:r>
            <a:r>
              <a:rPr lang="vi-VN" dirty="0"/>
              <a:t> :T Thời gian xung ở mức cao trong 1 chu kì</a:t>
            </a:r>
          </a:p>
          <a:p>
            <a:r>
              <a:rPr lang="vi-VN" dirty="0"/>
              <a:t>V=5 * Duty cycle : Điện áp ra trung bình</a:t>
            </a:r>
            <a:endParaRPr lang="en-US" dirty="0"/>
          </a:p>
        </p:txBody>
      </p:sp>
    </p:spTree>
    <p:extLst>
      <p:ext uri="{BB962C8B-B14F-4D97-AF65-F5344CB8AC3E}">
        <p14:creationId xmlns:p14="http://schemas.microsoft.com/office/powerpoint/2010/main" val="225373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E8B46-E68B-FDD0-3591-B8E4427252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DE68B7-C57A-EF4C-AEFF-B0850771E052}"/>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2804EE82-1C95-09E8-B5EE-D342FBCD4860}"/>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1CCE8E5B-DEEF-A530-AE11-844A8F04ED92}"/>
              </a:ext>
            </a:extLst>
          </p:cNvPr>
          <p:cNvSpPr>
            <a:spLocks noGrp="1"/>
          </p:cNvSpPr>
          <p:nvPr>
            <p:ph type="body" sz="quarter" idx="13"/>
          </p:nvPr>
        </p:nvSpPr>
        <p:spPr/>
        <p:txBody>
          <a:bodyPr/>
          <a:lstStyle/>
          <a:p>
            <a:pPr marL="0" indent="0">
              <a:buNone/>
            </a:pPr>
            <a:r>
              <a:rPr lang="vi-VN" dirty="0"/>
              <a:t>2. PWM – Độ rộng xung</a:t>
            </a:r>
          </a:p>
          <a:p>
            <a:pPr marL="0" indent="0">
              <a:buNone/>
            </a:pPr>
            <a:endParaRPr lang="vi-VN" dirty="0"/>
          </a:p>
          <a:p>
            <a:pPr marL="0" indent="0">
              <a:buNone/>
            </a:pPr>
            <a:r>
              <a:rPr lang="vi-VN" dirty="0"/>
              <a:t> </a:t>
            </a:r>
            <a:endParaRPr lang="en-US" dirty="0"/>
          </a:p>
        </p:txBody>
      </p:sp>
      <p:pic>
        <p:nvPicPr>
          <p:cNvPr id="6" name="Picture 5">
            <a:extLst>
              <a:ext uri="{FF2B5EF4-FFF2-40B4-BE49-F238E27FC236}">
                <a16:creationId xmlns:a16="http://schemas.microsoft.com/office/drawing/2014/main" id="{143B590A-B95E-9409-3E09-0E36696324E7}"/>
              </a:ext>
            </a:extLst>
          </p:cNvPr>
          <p:cNvPicPr>
            <a:picLocks noChangeAspect="1"/>
          </p:cNvPicPr>
          <p:nvPr/>
        </p:nvPicPr>
        <p:blipFill>
          <a:blip r:embed="rId2"/>
          <a:stretch>
            <a:fillRect/>
          </a:stretch>
        </p:blipFill>
        <p:spPr>
          <a:xfrm>
            <a:off x="394970" y="1902606"/>
            <a:ext cx="6861419" cy="3378054"/>
          </a:xfrm>
          <a:prstGeom prst="rect">
            <a:avLst/>
          </a:prstGeom>
        </p:spPr>
      </p:pic>
    </p:spTree>
    <p:extLst>
      <p:ext uri="{BB962C8B-B14F-4D97-AF65-F5344CB8AC3E}">
        <p14:creationId xmlns:p14="http://schemas.microsoft.com/office/powerpoint/2010/main" val="2054273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BF1C-FCC4-B432-7053-1B876C7028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D17BD-F58A-56D0-BCA7-8FA0BF4310E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F0CF05B1-0AB8-D165-CE86-041157BAD346}"/>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9CDEED6D-02EC-FE01-32A3-55D10F48C05E}"/>
              </a:ext>
            </a:extLst>
          </p:cNvPr>
          <p:cNvSpPr>
            <a:spLocks noGrp="1"/>
          </p:cNvSpPr>
          <p:nvPr>
            <p:ph type="body" sz="quarter" idx="13"/>
          </p:nvPr>
        </p:nvSpPr>
        <p:spPr/>
        <p:txBody>
          <a:bodyPr/>
          <a:lstStyle/>
          <a:p>
            <a:pPr marL="0" indent="0">
              <a:buNone/>
            </a:pPr>
            <a:r>
              <a:rPr lang="vi-VN" dirty="0"/>
              <a:t>2. PWM – Độ rộng xung</a:t>
            </a:r>
          </a:p>
          <a:p>
            <a:r>
              <a:rPr lang="vi-VN" sz="1800" b="1" dirty="0"/>
              <a:t>Tên hàm:</a:t>
            </a:r>
          </a:p>
          <a:p>
            <a:pPr marL="0" indent="0">
              <a:buNone/>
            </a:pPr>
            <a:endParaRPr lang="vi-VN" sz="1800" dirty="0"/>
          </a:p>
          <a:p>
            <a:r>
              <a:rPr lang="vi-VN" sz="1800" b="1" dirty="0"/>
              <a:t>Chức năng:</a:t>
            </a:r>
          </a:p>
          <a:p>
            <a:pPr marL="0" indent="0">
              <a:buNone/>
            </a:pPr>
            <a:r>
              <a:rPr lang="vi-VN" sz="1800" dirty="0"/>
              <a:t>   Ghi một giá trị tương tự (PWM) ra chân pin, sau khi gội hàm này một lần thì sóng vuông sẽ duy trì cho đến khi chúng ta gọi lại hàm này</a:t>
            </a:r>
          </a:p>
          <a:p>
            <a:pPr marL="0" indent="0">
              <a:buNone/>
            </a:pPr>
            <a:r>
              <a:rPr lang="vi-VN" sz="1800" dirty="0"/>
              <a:t>   </a:t>
            </a:r>
            <a:r>
              <a:rPr lang="vi-VN" sz="1800" b="1" dirty="0"/>
              <a:t>Tần số mặc định của Arduino là 500Hz</a:t>
            </a:r>
          </a:p>
          <a:p>
            <a:pPr marL="0" indent="0">
              <a:buNone/>
            </a:pPr>
            <a:r>
              <a:rPr lang="vi-VN" sz="1800" dirty="0"/>
              <a:t>  -pin: chân cần xung xuất ra, trên Arduino Uno có tất cả 6 chân: 3,5,6,9,10,11( những chân có kí hiệu dấu~ trên board mạch)</a:t>
            </a:r>
          </a:p>
          <a:p>
            <a:pPr marL="0" indent="0">
              <a:buNone/>
            </a:pPr>
            <a:r>
              <a:rPr lang="vi-VN" sz="1800" dirty="0"/>
              <a:t>  -Value: độ rộng xung cần xuất ra có giá trị từ 0 -&gt; 255 ( tương ứng duty sẽ chạy từ 0 đến 100% )</a:t>
            </a:r>
            <a:endParaRPr lang="en-US" sz="1800" dirty="0"/>
          </a:p>
        </p:txBody>
      </p:sp>
      <p:pic>
        <p:nvPicPr>
          <p:cNvPr id="6" name="Picture 5">
            <a:extLst>
              <a:ext uri="{FF2B5EF4-FFF2-40B4-BE49-F238E27FC236}">
                <a16:creationId xmlns:a16="http://schemas.microsoft.com/office/drawing/2014/main" id="{CB892D89-EB60-4806-6A43-6F89F8DCA033}"/>
              </a:ext>
            </a:extLst>
          </p:cNvPr>
          <p:cNvPicPr>
            <a:picLocks noChangeAspect="1"/>
          </p:cNvPicPr>
          <p:nvPr/>
        </p:nvPicPr>
        <p:blipFill>
          <a:blip r:embed="rId2"/>
          <a:stretch>
            <a:fillRect/>
          </a:stretch>
        </p:blipFill>
        <p:spPr>
          <a:xfrm>
            <a:off x="506424" y="1897364"/>
            <a:ext cx="4382112" cy="228632"/>
          </a:xfrm>
          <a:prstGeom prst="rect">
            <a:avLst/>
          </a:prstGeom>
        </p:spPr>
      </p:pic>
    </p:spTree>
    <p:extLst>
      <p:ext uri="{BB962C8B-B14F-4D97-AF65-F5344CB8AC3E}">
        <p14:creationId xmlns:p14="http://schemas.microsoft.com/office/powerpoint/2010/main" val="1330873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090DA-5E1E-CF33-77D6-819A3DFB3A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81A20-FB93-76B8-3D59-BC4A8B1FEC6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B61660ED-F7D4-C630-A992-7212B25AC322}"/>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1CC7475A-5E10-FA31-1282-32AB5BCB7B36}"/>
              </a:ext>
            </a:extLst>
          </p:cNvPr>
          <p:cNvSpPr>
            <a:spLocks noGrp="1"/>
          </p:cNvSpPr>
          <p:nvPr>
            <p:ph type="body" sz="quarter" idx="13"/>
          </p:nvPr>
        </p:nvSpPr>
        <p:spPr/>
        <p:txBody>
          <a:bodyPr/>
          <a:lstStyle/>
          <a:p>
            <a:pPr marL="0" indent="0">
              <a:buNone/>
            </a:pPr>
            <a:r>
              <a:rPr lang="vi-VN" dirty="0"/>
              <a:t>2. PWM – Độ rộng xung</a:t>
            </a:r>
          </a:p>
          <a:p>
            <a:pPr marL="0" indent="0">
              <a:buNone/>
            </a:pPr>
            <a:r>
              <a:rPr lang="vi-VN" sz="1800" dirty="0"/>
              <a:t>Bài tập: Viết chương trình thay đổi độ sáng của đèn tăng dần đến max sau đó giảm dần xuống tắt hẳn</a:t>
            </a:r>
          </a:p>
          <a:p>
            <a:pPr marL="0" indent="0">
              <a:buNone/>
            </a:pPr>
            <a:r>
              <a:rPr lang="vi-VN" sz="1800" dirty="0"/>
              <a:t> </a:t>
            </a:r>
            <a:r>
              <a:rPr lang="vi-VN" sz="1800" u="sng" dirty="0"/>
              <a:t>Sơ đồ nguyên lý:</a:t>
            </a:r>
          </a:p>
          <a:p>
            <a:pPr marL="0" indent="0">
              <a:buNone/>
            </a:pPr>
            <a:endParaRPr lang="vi-VN" sz="1800" dirty="0"/>
          </a:p>
          <a:p>
            <a:pPr marL="0" indent="0">
              <a:buNone/>
            </a:pPr>
            <a:r>
              <a:rPr lang="vi-VN" dirty="0"/>
              <a:t> </a:t>
            </a:r>
            <a:endParaRPr lang="en-US" dirty="0"/>
          </a:p>
        </p:txBody>
      </p:sp>
      <p:pic>
        <p:nvPicPr>
          <p:cNvPr id="6" name="Picture 5">
            <a:extLst>
              <a:ext uri="{FF2B5EF4-FFF2-40B4-BE49-F238E27FC236}">
                <a16:creationId xmlns:a16="http://schemas.microsoft.com/office/drawing/2014/main" id="{5ACBE5B8-6203-5328-0D74-F869A79D7DA7}"/>
              </a:ext>
            </a:extLst>
          </p:cNvPr>
          <p:cNvPicPr>
            <a:picLocks noChangeAspect="1"/>
          </p:cNvPicPr>
          <p:nvPr/>
        </p:nvPicPr>
        <p:blipFill>
          <a:blip r:embed="rId2"/>
          <a:stretch>
            <a:fillRect/>
          </a:stretch>
        </p:blipFill>
        <p:spPr>
          <a:xfrm>
            <a:off x="1181100" y="2635834"/>
            <a:ext cx="4555210" cy="2900321"/>
          </a:xfrm>
          <a:prstGeom prst="rect">
            <a:avLst/>
          </a:prstGeom>
        </p:spPr>
      </p:pic>
    </p:spTree>
    <p:extLst>
      <p:ext uri="{BB962C8B-B14F-4D97-AF65-F5344CB8AC3E}">
        <p14:creationId xmlns:p14="http://schemas.microsoft.com/office/powerpoint/2010/main" val="1514715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AB7A6-F961-92EB-6FCF-BB6C992881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BF94A2-196C-423D-E349-C8B8CE1ECDD2}"/>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F2A31D2-F3F8-F886-7AD6-F91C3F7C04AD}"/>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135897E4-D902-4CD8-DB25-F79572769803}"/>
              </a:ext>
            </a:extLst>
          </p:cNvPr>
          <p:cNvSpPr>
            <a:spLocks noGrp="1"/>
          </p:cNvSpPr>
          <p:nvPr>
            <p:ph type="body" sz="quarter" idx="13"/>
          </p:nvPr>
        </p:nvSpPr>
        <p:spPr/>
        <p:txBody>
          <a:bodyPr/>
          <a:lstStyle/>
          <a:p>
            <a:pPr marL="0" indent="0">
              <a:buNone/>
            </a:pPr>
            <a:r>
              <a:rPr lang="vi-VN" dirty="0"/>
              <a:t>2. PWM – Độ rộng xung</a:t>
            </a:r>
          </a:p>
          <a:p>
            <a:pPr marL="0" indent="0">
              <a:buNone/>
            </a:pPr>
            <a:r>
              <a:rPr lang="vi-VN" sz="1800" dirty="0"/>
              <a:t>Code chương trình:</a:t>
            </a:r>
          </a:p>
          <a:p>
            <a:pPr marL="0" indent="0">
              <a:buNone/>
            </a:pPr>
            <a:endParaRPr lang="vi-VN" sz="1800" dirty="0"/>
          </a:p>
          <a:p>
            <a:pPr marL="0" indent="0">
              <a:buNone/>
            </a:pPr>
            <a:r>
              <a:rPr lang="vi-VN" dirty="0"/>
              <a:t> </a:t>
            </a:r>
            <a:endParaRPr lang="en-US" dirty="0"/>
          </a:p>
        </p:txBody>
      </p:sp>
      <p:pic>
        <p:nvPicPr>
          <p:cNvPr id="6" name="Picture 5">
            <a:extLst>
              <a:ext uri="{FF2B5EF4-FFF2-40B4-BE49-F238E27FC236}">
                <a16:creationId xmlns:a16="http://schemas.microsoft.com/office/drawing/2014/main" id="{D2E201E3-9A08-5804-DFAE-63B8E8CE8024}"/>
              </a:ext>
            </a:extLst>
          </p:cNvPr>
          <p:cNvPicPr>
            <a:picLocks noChangeAspect="1"/>
          </p:cNvPicPr>
          <p:nvPr/>
        </p:nvPicPr>
        <p:blipFill>
          <a:blip r:embed="rId2"/>
          <a:stretch>
            <a:fillRect/>
          </a:stretch>
        </p:blipFill>
        <p:spPr>
          <a:xfrm>
            <a:off x="845820" y="1940350"/>
            <a:ext cx="5931722" cy="3954482"/>
          </a:xfrm>
          <a:prstGeom prst="rect">
            <a:avLst/>
          </a:prstGeom>
        </p:spPr>
      </p:pic>
    </p:spTree>
    <p:extLst>
      <p:ext uri="{BB962C8B-B14F-4D97-AF65-F5344CB8AC3E}">
        <p14:creationId xmlns:p14="http://schemas.microsoft.com/office/powerpoint/2010/main" val="828940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992A5-2350-9DC7-489B-3DA0597BCE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8C13-CDC2-DD9F-BDAA-2547F7937F52}"/>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E76D0287-273E-64F3-7924-C2788FD70888}"/>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D383A6EF-91B3-502F-D401-9B33419759B0}"/>
              </a:ext>
            </a:extLst>
          </p:cNvPr>
          <p:cNvSpPr>
            <a:spLocks noGrp="1"/>
          </p:cNvSpPr>
          <p:nvPr>
            <p:ph type="body" sz="quarter" idx="13"/>
          </p:nvPr>
        </p:nvSpPr>
        <p:spPr/>
        <p:txBody>
          <a:bodyPr/>
          <a:lstStyle/>
          <a:p>
            <a:pPr marL="0" indent="0">
              <a:buNone/>
            </a:pPr>
            <a:r>
              <a:rPr lang="vi-VN" dirty="0"/>
              <a:t>2. PWM – Độ rộng xung</a:t>
            </a:r>
          </a:p>
          <a:p>
            <a:pPr marL="0" indent="0">
              <a:buNone/>
            </a:pPr>
            <a:endParaRPr lang="vi-VN" sz="1800" dirty="0"/>
          </a:p>
        </p:txBody>
      </p:sp>
    </p:spTree>
    <p:extLst>
      <p:ext uri="{BB962C8B-B14F-4D97-AF65-F5344CB8AC3E}">
        <p14:creationId xmlns:p14="http://schemas.microsoft.com/office/powerpoint/2010/main" val="205903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A52B8-ED61-E608-048B-FD19952814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F0BA4-1187-1583-33CC-9FD12AAB7C62}"/>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1EFA8037-5635-4516-01D3-660892E02315}"/>
              </a:ext>
            </a:extLst>
          </p:cNvPr>
          <p:cNvSpPr>
            <a:spLocks noGrp="1"/>
          </p:cNvSpPr>
          <p:nvPr>
            <p:ph type="title"/>
          </p:nvPr>
        </p:nvSpPr>
        <p:spPr/>
        <p:txBody>
          <a:bodyPr/>
          <a:lstStyle/>
          <a:p>
            <a:r>
              <a:rPr lang="vi-VN" dirty="0"/>
              <a:t>II. Cách điều khiển LED</a:t>
            </a:r>
            <a:endParaRPr lang="en-US" dirty="0"/>
          </a:p>
        </p:txBody>
      </p:sp>
      <p:sp>
        <p:nvSpPr>
          <p:cNvPr id="4" name="Text Placeholder 3">
            <a:extLst>
              <a:ext uri="{FF2B5EF4-FFF2-40B4-BE49-F238E27FC236}">
                <a16:creationId xmlns:a16="http://schemas.microsoft.com/office/drawing/2014/main" id="{D5249C4A-738C-7BC3-66BC-1576B3B886CB}"/>
              </a:ext>
            </a:extLst>
          </p:cNvPr>
          <p:cNvSpPr>
            <a:spLocks noGrp="1"/>
          </p:cNvSpPr>
          <p:nvPr>
            <p:ph type="body" sz="quarter" idx="13"/>
          </p:nvPr>
        </p:nvSpPr>
        <p:spPr/>
        <p:txBody>
          <a:bodyPr/>
          <a:lstStyle/>
          <a:p>
            <a:pPr marL="0" indent="0">
              <a:buNone/>
            </a:pPr>
            <a:r>
              <a:rPr lang="vi-VN" dirty="0"/>
              <a:t>2. PWM – Độ rộng xung</a:t>
            </a:r>
          </a:p>
          <a:p>
            <a:pPr marL="0" indent="0">
              <a:buNone/>
            </a:pPr>
            <a:endParaRPr lang="vi-VN" dirty="0"/>
          </a:p>
          <a:p>
            <a:pPr marL="0" indent="0">
              <a:buNone/>
            </a:pPr>
            <a:r>
              <a:rPr lang="vi-VN" dirty="0"/>
              <a:t> </a:t>
            </a:r>
            <a:endParaRPr lang="en-US" dirty="0"/>
          </a:p>
        </p:txBody>
      </p:sp>
    </p:spTree>
    <p:extLst>
      <p:ext uri="{BB962C8B-B14F-4D97-AF65-F5344CB8AC3E}">
        <p14:creationId xmlns:p14="http://schemas.microsoft.com/office/powerpoint/2010/main" val="264168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I. Giới thiệu chung về Arduino</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Content Placeholder 2">
            <a:extLst>
              <a:ext uri="{FF2B5EF4-FFF2-40B4-BE49-F238E27FC236}">
                <a16:creationId xmlns:a16="http://schemas.microsoft.com/office/drawing/2014/main" id="{A39BBC82-5CC8-86B3-6CF8-6714E6B82E3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62E6E8B-CA6C-55F9-B624-AB2BC25AF2A3}"/>
              </a:ext>
            </a:extLst>
          </p:cNvPr>
          <p:cNvSpPr>
            <a:spLocks noGrp="1"/>
          </p:cNvSpPr>
          <p:nvPr>
            <p:ph sz="half" idx="2"/>
          </p:nvPr>
        </p:nvSpPr>
        <p:spPr/>
        <p:txBody>
          <a:bodyPr/>
          <a:lstStyle/>
          <a:p>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4184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Tree>
    <p:extLst>
      <p:ext uri="{BB962C8B-B14F-4D97-AF65-F5344CB8AC3E}">
        <p14:creationId xmlns:p14="http://schemas.microsoft.com/office/powerpoint/2010/main" val="3194012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1994D1-B0B9-97CB-A9B2-4F2D31319A3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508968A-F2A2-8005-6E03-B78E65864C7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Tree>
    <p:extLst>
      <p:ext uri="{BB962C8B-B14F-4D97-AF65-F5344CB8AC3E}">
        <p14:creationId xmlns:p14="http://schemas.microsoft.com/office/powerpoint/2010/main" val="365149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4472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801201" y="2223228"/>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Khóa học Arduino</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637299" y="363273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Mảng: điện-điện tử            BK-AUTO</a:t>
            </a:r>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F3E6E5C-9744-5884-9CF6-BA4CC119CD42}"/>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30957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I.Giới thiệu chung về Arduino</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41247"/>
            <a:ext cx="7661006" cy="2382575"/>
          </a:xfrm>
        </p:spPr>
        <p:txBody>
          <a:bodyPr/>
          <a:lstStyle/>
          <a:p>
            <a:pPr marL="514350" indent="-514350">
              <a:buAutoNum type="arabicPeriod"/>
            </a:pPr>
            <a:r>
              <a:rPr lang="vi-VN" dirty="0"/>
              <a:t>Định nghĩa</a:t>
            </a:r>
            <a:endParaRPr lang="vi-VN" sz="1800" dirty="0"/>
          </a:p>
          <a:p>
            <a:pPr marL="0" indent="0">
              <a:buNone/>
            </a:pPr>
            <a:r>
              <a:rPr lang="vi-VN" sz="1800" dirty="0"/>
              <a:t>    Arduino là một board mạch vi xử lí, dùng để thu thập, xử lí tín hiệu tuè các cảm biến sau đó xuất ra các tín hiệu điều khiển ngoại vi như đèn, động cơ, xi lanh,...</a:t>
            </a:r>
          </a:p>
          <a:p>
            <a:pPr marL="0" indent="0">
              <a:buNone/>
            </a:pPr>
            <a:r>
              <a:rPr lang="vi-VN" sz="1800" dirty="0"/>
              <a:t>  </a:t>
            </a:r>
          </a:p>
          <a:p>
            <a:pPr marL="0" indent="0">
              <a:buNone/>
            </a:pPr>
            <a:endParaRPr lang="vi-VN" sz="1800" dirty="0"/>
          </a:p>
          <a:p>
            <a:pPr marL="0" indent="0">
              <a:buNone/>
            </a:pPr>
            <a:endParaRPr lang="vi-VN" dirty="0"/>
          </a:p>
        </p:txBody>
      </p:sp>
      <p:pic>
        <p:nvPicPr>
          <p:cNvPr id="7" name="Picture 6" descr="A close-up of a blue circuit board&#10;&#10;AI-generated content may be incorrect.">
            <a:extLst>
              <a:ext uri="{FF2B5EF4-FFF2-40B4-BE49-F238E27FC236}">
                <a16:creationId xmlns:a16="http://schemas.microsoft.com/office/drawing/2014/main" id="{0B287D42-F805-478E-F2CB-5BDD06850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851" y="2182807"/>
            <a:ext cx="6061832" cy="2615055"/>
          </a:xfrm>
          <a:prstGeom prst="rect">
            <a:avLst/>
          </a:prstGeom>
        </p:spPr>
      </p:pic>
      <p:sp>
        <p:nvSpPr>
          <p:cNvPr id="10" name="TextBox 9">
            <a:extLst>
              <a:ext uri="{FF2B5EF4-FFF2-40B4-BE49-F238E27FC236}">
                <a16:creationId xmlns:a16="http://schemas.microsoft.com/office/drawing/2014/main" id="{EC7BBB65-FE82-7345-3FA8-5B6E9809D297}"/>
              </a:ext>
            </a:extLst>
          </p:cNvPr>
          <p:cNvSpPr txBox="1"/>
          <p:nvPr/>
        </p:nvSpPr>
        <p:spPr>
          <a:xfrm>
            <a:off x="1149851" y="4982528"/>
            <a:ext cx="3016707" cy="369332"/>
          </a:xfrm>
          <a:prstGeom prst="rect">
            <a:avLst/>
          </a:prstGeom>
          <a:noFill/>
        </p:spPr>
        <p:txBody>
          <a:bodyPr wrap="square" rtlCol="0">
            <a:spAutoFit/>
          </a:bodyPr>
          <a:lstStyle/>
          <a:p>
            <a:r>
              <a:rPr lang="vi-VN" dirty="0"/>
              <a:t>Arduino Uno R3 chíp cắm</a:t>
            </a:r>
            <a:endParaRPr lang="en-US" dirty="0"/>
          </a:p>
        </p:txBody>
      </p:sp>
      <p:sp>
        <p:nvSpPr>
          <p:cNvPr id="11" name="TextBox 10">
            <a:extLst>
              <a:ext uri="{FF2B5EF4-FFF2-40B4-BE49-F238E27FC236}">
                <a16:creationId xmlns:a16="http://schemas.microsoft.com/office/drawing/2014/main" id="{C1682184-BF7B-13E7-F64B-B5D5DAD3B66F}"/>
              </a:ext>
            </a:extLst>
          </p:cNvPr>
          <p:cNvSpPr txBox="1"/>
          <p:nvPr/>
        </p:nvSpPr>
        <p:spPr>
          <a:xfrm>
            <a:off x="4454406" y="4946330"/>
            <a:ext cx="3229192" cy="369332"/>
          </a:xfrm>
          <a:prstGeom prst="rect">
            <a:avLst/>
          </a:prstGeom>
          <a:noFill/>
        </p:spPr>
        <p:txBody>
          <a:bodyPr wrap="square" rtlCol="0">
            <a:spAutoFit/>
          </a:bodyPr>
          <a:lstStyle/>
          <a:p>
            <a:r>
              <a:rPr lang="vi-VN"/>
              <a:t>Arduino Uno R3 chíp gán</a:t>
            </a:r>
            <a:endParaRPr lang="en-US" dirty="0"/>
          </a:p>
        </p:txBody>
      </p:sp>
      <p:sp>
        <p:nvSpPr>
          <p:cNvPr id="12" name="TextBox 11">
            <a:extLst>
              <a:ext uri="{FF2B5EF4-FFF2-40B4-BE49-F238E27FC236}">
                <a16:creationId xmlns:a16="http://schemas.microsoft.com/office/drawing/2014/main" id="{66B09229-8408-8A5B-BC8B-1ECB66FEEB55}"/>
              </a:ext>
            </a:extLst>
          </p:cNvPr>
          <p:cNvSpPr txBox="1"/>
          <p:nvPr/>
        </p:nvSpPr>
        <p:spPr>
          <a:xfrm>
            <a:off x="235077" y="5466561"/>
            <a:ext cx="7815532" cy="646331"/>
          </a:xfrm>
          <a:prstGeom prst="rect">
            <a:avLst/>
          </a:prstGeom>
          <a:noFill/>
        </p:spPr>
        <p:txBody>
          <a:bodyPr wrap="square" rtlCol="0">
            <a:spAutoFit/>
          </a:bodyPr>
          <a:lstStyle/>
          <a:p>
            <a:r>
              <a:rPr lang="vi-VN" dirty="0"/>
              <a:t>    Arduino Uno R3 là loại Arduino phổ biến nhất hiện này bởi vì có bộ nhớ, ngoại vi vừa đủ dùng cho các ứng dụng nhỏ và vừa</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9DAB-A3D8-D55B-F338-A79EBB67F4F0}"/>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6297EB27-64E5-16BB-A86E-91E009A65541}"/>
              </a:ext>
            </a:extLst>
          </p:cNvPr>
          <p:cNvSpPr>
            <a:spLocks noGrp="1"/>
          </p:cNvSpPr>
          <p:nvPr>
            <p:ph type="title"/>
          </p:nvPr>
        </p:nvSpPr>
        <p:spPr/>
        <p:txBody>
          <a:bodyPr/>
          <a:lstStyle/>
          <a:p>
            <a:r>
              <a:rPr lang="vi-VN" dirty="0"/>
              <a:t>I. Giới thiệu chung về Arduino</a:t>
            </a:r>
            <a:endParaRPr lang="en-US" dirty="0"/>
          </a:p>
        </p:txBody>
      </p:sp>
      <p:sp>
        <p:nvSpPr>
          <p:cNvPr id="4" name="Content Placeholder 3">
            <a:extLst>
              <a:ext uri="{FF2B5EF4-FFF2-40B4-BE49-F238E27FC236}">
                <a16:creationId xmlns:a16="http://schemas.microsoft.com/office/drawing/2014/main" id="{CB64FD4A-DB8A-1D6D-955F-77F59E6B33BE}"/>
              </a:ext>
            </a:extLst>
          </p:cNvPr>
          <p:cNvSpPr>
            <a:spLocks noGrp="1"/>
          </p:cNvSpPr>
          <p:nvPr>
            <p:ph sz="quarter" idx="13"/>
          </p:nvPr>
        </p:nvSpPr>
        <p:spPr>
          <a:xfrm>
            <a:off x="235077" y="841248"/>
            <a:ext cx="5104674" cy="451740"/>
          </a:xfrm>
        </p:spPr>
        <p:txBody>
          <a:bodyPr/>
          <a:lstStyle/>
          <a:p>
            <a:pPr marL="0" indent="0">
              <a:buNone/>
            </a:pPr>
            <a:r>
              <a:rPr lang="vi-VN" dirty="0"/>
              <a:t>2. Thông số cơ bản về Arduino</a:t>
            </a:r>
          </a:p>
          <a:p>
            <a:pPr marL="0" indent="0">
              <a:buNone/>
            </a:pPr>
            <a:endParaRPr lang="en-US" dirty="0"/>
          </a:p>
        </p:txBody>
      </p:sp>
      <p:graphicFrame>
        <p:nvGraphicFramePr>
          <p:cNvPr id="5" name="Table 4">
            <a:extLst>
              <a:ext uri="{FF2B5EF4-FFF2-40B4-BE49-F238E27FC236}">
                <a16:creationId xmlns:a16="http://schemas.microsoft.com/office/drawing/2014/main" id="{A2DA1708-DD50-1975-4E27-B5BC4EA92CA6}"/>
              </a:ext>
            </a:extLst>
          </p:cNvPr>
          <p:cNvGraphicFramePr>
            <a:graphicFrameLocks noGrp="1"/>
          </p:cNvGraphicFramePr>
          <p:nvPr>
            <p:extLst>
              <p:ext uri="{D42A27DB-BD31-4B8C-83A1-F6EECF244321}">
                <p14:modId xmlns:p14="http://schemas.microsoft.com/office/powerpoint/2010/main" val="3178548702"/>
              </p:ext>
            </p:extLst>
          </p:nvPr>
        </p:nvGraphicFramePr>
        <p:xfrm>
          <a:off x="767751" y="1517621"/>
          <a:ext cx="5995359" cy="4224514"/>
        </p:xfrm>
        <a:graphic>
          <a:graphicData uri="http://schemas.openxmlformats.org/drawingml/2006/table">
            <a:tbl>
              <a:tblPr firstRow="1" bandRow="1">
                <a:tableStyleId>{BC89EF96-8CEA-46FF-86C4-4CE0E7609802}</a:tableStyleId>
              </a:tblPr>
              <a:tblGrid>
                <a:gridCol w="2999495">
                  <a:extLst>
                    <a:ext uri="{9D8B030D-6E8A-4147-A177-3AD203B41FA5}">
                      <a16:colId xmlns:a16="http://schemas.microsoft.com/office/drawing/2014/main" val="1087534779"/>
                    </a:ext>
                  </a:extLst>
                </a:gridCol>
                <a:gridCol w="2995864">
                  <a:extLst>
                    <a:ext uri="{9D8B030D-6E8A-4147-A177-3AD203B41FA5}">
                      <a16:colId xmlns:a16="http://schemas.microsoft.com/office/drawing/2014/main" val="4131752478"/>
                    </a:ext>
                  </a:extLst>
                </a:gridCol>
              </a:tblGrid>
              <a:tr h="400710">
                <a:tc>
                  <a:txBody>
                    <a:bodyPr/>
                    <a:lstStyle/>
                    <a:p>
                      <a:r>
                        <a:rPr lang="vi-VN" dirty="0"/>
                        <a:t>Vi điều khiển</a:t>
                      </a:r>
                      <a:endParaRPr lang="en-US" dirty="0"/>
                    </a:p>
                  </a:txBody>
                  <a:tcPr/>
                </a:tc>
                <a:tc>
                  <a:txBody>
                    <a:bodyPr/>
                    <a:lstStyle/>
                    <a:p>
                      <a:pPr algn="ctr"/>
                      <a:r>
                        <a:rPr lang="vi-VN" dirty="0"/>
                        <a:t>ATmega328 họ 8bit</a:t>
                      </a:r>
                      <a:endParaRPr lang="en-US" dirty="0"/>
                    </a:p>
                  </a:txBody>
                  <a:tcPr/>
                </a:tc>
                <a:extLst>
                  <a:ext uri="{0D108BD9-81ED-4DB2-BD59-A6C34878D82A}">
                    <a16:rowId xmlns:a16="http://schemas.microsoft.com/office/drawing/2014/main" val="3944526912"/>
                  </a:ext>
                </a:extLst>
              </a:tr>
              <a:tr h="400710">
                <a:tc>
                  <a:txBody>
                    <a:bodyPr/>
                    <a:lstStyle/>
                    <a:p>
                      <a:pPr algn="ctr"/>
                      <a:r>
                        <a:rPr lang="vi-VN" dirty="0"/>
                        <a:t>Điện áp hoạt động</a:t>
                      </a:r>
                      <a:endParaRPr lang="en-US" dirty="0"/>
                    </a:p>
                  </a:txBody>
                  <a:tcPr/>
                </a:tc>
                <a:tc>
                  <a:txBody>
                    <a:bodyPr/>
                    <a:lstStyle/>
                    <a:p>
                      <a:pPr algn="ctr"/>
                      <a:r>
                        <a:rPr lang="vi-VN" dirty="0"/>
                        <a:t>5V DC (cung cấp qua USB)</a:t>
                      </a:r>
                      <a:endParaRPr lang="en-US" dirty="0"/>
                    </a:p>
                  </a:txBody>
                  <a:tcPr/>
                </a:tc>
                <a:extLst>
                  <a:ext uri="{0D108BD9-81ED-4DB2-BD59-A6C34878D82A}">
                    <a16:rowId xmlns:a16="http://schemas.microsoft.com/office/drawing/2014/main" val="3251678559"/>
                  </a:ext>
                </a:extLst>
              </a:tr>
              <a:tr h="400710">
                <a:tc>
                  <a:txBody>
                    <a:bodyPr/>
                    <a:lstStyle/>
                    <a:p>
                      <a:pPr algn="ctr"/>
                      <a:r>
                        <a:rPr lang="vi-VN" dirty="0"/>
                        <a:t>Tần số hoạt động</a:t>
                      </a:r>
                      <a:endParaRPr lang="en-US" dirty="0"/>
                    </a:p>
                  </a:txBody>
                  <a:tcPr/>
                </a:tc>
                <a:tc>
                  <a:txBody>
                    <a:bodyPr/>
                    <a:lstStyle/>
                    <a:p>
                      <a:pPr algn="ctr"/>
                      <a:r>
                        <a:rPr lang="vi-VN" dirty="0"/>
                        <a:t>16MHz</a:t>
                      </a:r>
                      <a:endParaRPr lang="en-US" dirty="0"/>
                    </a:p>
                  </a:txBody>
                  <a:tcPr/>
                </a:tc>
                <a:extLst>
                  <a:ext uri="{0D108BD9-81ED-4DB2-BD59-A6C34878D82A}">
                    <a16:rowId xmlns:a16="http://schemas.microsoft.com/office/drawing/2014/main" val="4113343597"/>
                  </a:ext>
                </a:extLst>
              </a:tr>
              <a:tr h="400710">
                <a:tc>
                  <a:txBody>
                    <a:bodyPr/>
                    <a:lstStyle/>
                    <a:p>
                      <a:pPr algn="ctr"/>
                      <a:r>
                        <a:rPr lang="vi-VN" dirty="0"/>
                        <a:t>Điện áp vào khuyên dùng</a:t>
                      </a:r>
                      <a:endParaRPr lang="en-US" dirty="0"/>
                    </a:p>
                  </a:txBody>
                  <a:tcPr/>
                </a:tc>
                <a:tc>
                  <a:txBody>
                    <a:bodyPr/>
                    <a:lstStyle/>
                    <a:p>
                      <a:pPr algn="ctr"/>
                      <a:r>
                        <a:rPr lang="vi-VN" dirty="0"/>
                        <a:t>7-12V DC</a:t>
                      </a:r>
                      <a:endParaRPr lang="en-US" dirty="0"/>
                    </a:p>
                  </a:txBody>
                  <a:tcPr/>
                </a:tc>
                <a:extLst>
                  <a:ext uri="{0D108BD9-81ED-4DB2-BD59-A6C34878D82A}">
                    <a16:rowId xmlns:a16="http://schemas.microsoft.com/office/drawing/2014/main" val="2631860360"/>
                  </a:ext>
                </a:extLst>
              </a:tr>
              <a:tr h="400710">
                <a:tc>
                  <a:txBody>
                    <a:bodyPr/>
                    <a:lstStyle/>
                    <a:p>
                      <a:pPr algn="ctr"/>
                      <a:r>
                        <a:rPr lang="vi-VN" dirty="0"/>
                        <a:t>Điện áp vào giới hạn</a:t>
                      </a:r>
                      <a:endParaRPr lang="en-US" dirty="0"/>
                    </a:p>
                  </a:txBody>
                  <a:tcPr/>
                </a:tc>
                <a:tc>
                  <a:txBody>
                    <a:bodyPr/>
                    <a:lstStyle/>
                    <a:p>
                      <a:pPr algn="ctr"/>
                      <a:r>
                        <a:rPr lang="vi-VN" dirty="0"/>
                        <a:t>6-20V DC</a:t>
                      </a:r>
                      <a:endParaRPr lang="en-US" dirty="0"/>
                    </a:p>
                  </a:txBody>
                  <a:tcPr/>
                </a:tc>
                <a:extLst>
                  <a:ext uri="{0D108BD9-81ED-4DB2-BD59-A6C34878D82A}">
                    <a16:rowId xmlns:a16="http://schemas.microsoft.com/office/drawing/2014/main" val="3905352203"/>
                  </a:ext>
                </a:extLst>
              </a:tr>
              <a:tr h="395221">
                <a:tc>
                  <a:txBody>
                    <a:bodyPr/>
                    <a:lstStyle/>
                    <a:p>
                      <a:pPr algn="ctr"/>
                      <a:r>
                        <a:rPr lang="vi-VN" dirty="0"/>
                        <a:t>Số chân Digital I/O</a:t>
                      </a:r>
                    </a:p>
                  </a:txBody>
                  <a:tcPr/>
                </a:tc>
                <a:tc>
                  <a:txBody>
                    <a:bodyPr/>
                    <a:lstStyle/>
                    <a:p>
                      <a:pPr marL="0" indent="0" algn="ctr">
                        <a:buFont typeface="Arial" panose="020B0604020202020204" pitchFamily="34" charset="0"/>
                        <a:buNone/>
                      </a:pPr>
                      <a:r>
                        <a:rPr lang="vi-VN" dirty="0"/>
                        <a:t>14 (6 chân hardware PWM)</a:t>
                      </a:r>
                    </a:p>
                  </a:txBody>
                  <a:tcPr/>
                </a:tc>
                <a:extLst>
                  <a:ext uri="{0D108BD9-81ED-4DB2-BD59-A6C34878D82A}">
                    <a16:rowId xmlns:a16="http://schemas.microsoft.com/office/drawing/2014/main" val="1732822663"/>
                  </a:ext>
                </a:extLst>
              </a:tr>
              <a:tr h="395221">
                <a:tc>
                  <a:txBody>
                    <a:bodyPr/>
                    <a:lstStyle/>
                    <a:p>
                      <a:pPr algn="ctr"/>
                      <a:r>
                        <a:rPr lang="vi-VN" dirty="0"/>
                        <a:t>Số chân Analog</a:t>
                      </a:r>
                    </a:p>
                  </a:txBody>
                  <a:tcPr/>
                </a:tc>
                <a:tc>
                  <a:txBody>
                    <a:bodyPr/>
                    <a:lstStyle/>
                    <a:p>
                      <a:pPr marL="0" indent="0" algn="ctr">
                        <a:buFont typeface="Arial" panose="020B0604020202020204" pitchFamily="34" charset="0"/>
                        <a:buNone/>
                      </a:pPr>
                      <a:r>
                        <a:rPr lang="vi-VN" dirty="0"/>
                        <a:t>6 (độ phân giải 10bit)</a:t>
                      </a:r>
                    </a:p>
                  </a:txBody>
                  <a:tcPr/>
                </a:tc>
                <a:extLst>
                  <a:ext uri="{0D108BD9-81ED-4DB2-BD59-A6C34878D82A}">
                    <a16:rowId xmlns:a16="http://schemas.microsoft.com/office/drawing/2014/main" val="3285361597"/>
                  </a:ext>
                </a:extLst>
              </a:tr>
              <a:tr h="395221">
                <a:tc>
                  <a:txBody>
                    <a:bodyPr/>
                    <a:lstStyle/>
                    <a:p>
                      <a:pPr algn="ctr"/>
                      <a:r>
                        <a:rPr lang="vi-VN" dirty="0"/>
                        <a:t>Bộ nhớ flash</a:t>
                      </a:r>
                    </a:p>
                  </a:txBody>
                  <a:tcPr/>
                </a:tc>
                <a:tc>
                  <a:txBody>
                    <a:bodyPr/>
                    <a:lstStyle/>
                    <a:p>
                      <a:pPr marL="0" indent="0" algn="ctr">
                        <a:buFont typeface="Arial" panose="020B0604020202020204" pitchFamily="34" charset="0"/>
                        <a:buNone/>
                      </a:pPr>
                      <a:r>
                        <a:rPr lang="vi-VN" dirty="0"/>
                        <a:t>32 KB (ATmega328) với 0.5KB dùng bởi bootloader</a:t>
                      </a:r>
                    </a:p>
                  </a:txBody>
                  <a:tcPr/>
                </a:tc>
                <a:extLst>
                  <a:ext uri="{0D108BD9-81ED-4DB2-BD59-A6C34878D82A}">
                    <a16:rowId xmlns:a16="http://schemas.microsoft.com/office/drawing/2014/main" val="4054558655"/>
                  </a:ext>
                </a:extLst>
              </a:tr>
              <a:tr h="395221">
                <a:tc>
                  <a:txBody>
                    <a:bodyPr/>
                    <a:lstStyle/>
                    <a:p>
                      <a:pPr algn="ctr"/>
                      <a:r>
                        <a:rPr lang="vi-VN" dirty="0"/>
                        <a:t>SRAM</a:t>
                      </a:r>
                    </a:p>
                  </a:txBody>
                  <a:tcPr/>
                </a:tc>
                <a:tc>
                  <a:txBody>
                    <a:bodyPr/>
                    <a:lstStyle/>
                    <a:p>
                      <a:pPr marL="0" indent="0" algn="ctr">
                        <a:buFont typeface="Arial" panose="020B0604020202020204" pitchFamily="34" charset="0"/>
                        <a:buNone/>
                      </a:pPr>
                      <a:r>
                        <a:rPr lang="vi-VN" dirty="0"/>
                        <a:t>2KB (ATmega328)</a:t>
                      </a:r>
                    </a:p>
                  </a:txBody>
                  <a:tcPr/>
                </a:tc>
                <a:extLst>
                  <a:ext uri="{0D108BD9-81ED-4DB2-BD59-A6C34878D82A}">
                    <a16:rowId xmlns:a16="http://schemas.microsoft.com/office/drawing/2014/main" val="3644949398"/>
                  </a:ext>
                </a:extLst>
              </a:tr>
              <a:tr h="395221">
                <a:tc>
                  <a:txBody>
                    <a:bodyPr/>
                    <a:lstStyle/>
                    <a:p>
                      <a:pPr algn="ctr"/>
                      <a:r>
                        <a:rPr lang="vi-VN" dirty="0"/>
                        <a:t>EEPROM</a:t>
                      </a:r>
                    </a:p>
                  </a:txBody>
                  <a:tcPr/>
                </a:tc>
                <a:tc>
                  <a:txBody>
                    <a:bodyPr/>
                    <a:lstStyle/>
                    <a:p>
                      <a:pPr marL="0" indent="0" algn="ctr">
                        <a:buFont typeface="Arial" panose="020B0604020202020204" pitchFamily="34" charset="0"/>
                        <a:buNone/>
                      </a:pPr>
                      <a:r>
                        <a:rPr lang="vi-VN" dirty="0"/>
                        <a:t>1Kb (ATmega328)</a:t>
                      </a:r>
                    </a:p>
                  </a:txBody>
                  <a:tcPr/>
                </a:tc>
                <a:extLst>
                  <a:ext uri="{0D108BD9-81ED-4DB2-BD59-A6C34878D82A}">
                    <a16:rowId xmlns:a16="http://schemas.microsoft.com/office/drawing/2014/main" val="3137126496"/>
                  </a:ext>
                </a:extLst>
              </a:tr>
            </a:tbl>
          </a:graphicData>
        </a:graphic>
      </p:graphicFrame>
    </p:spTree>
    <p:extLst>
      <p:ext uri="{BB962C8B-B14F-4D97-AF65-F5344CB8AC3E}">
        <p14:creationId xmlns:p14="http://schemas.microsoft.com/office/powerpoint/2010/main" val="377477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5A45F-CEEC-1221-8909-241BAF9CEED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394EE1-4C5F-7C98-8649-4C9D40318042}"/>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01D1EAA8-5B4F-29A4-A34B-396655DCBA42}"/>
              </a:ext>
            </a:extLst>
          </p:cNvPr>
          <p:cNvSpPr>
            <a:spLocks noGrp="1"/>
          </p:cNvSpPr>
          <p:nvPr>
            <p:ph type="title"/>
          </p:nvPr>
        </p:nvSpPr>
        <p:spPr/>
        <p:txBody>
          <a:bodyPr/>
          <a:lstStyle/>
          <a:p>
            <a:r>
              <a:rPr lang="vi-VN" dirty="0"/>
              <a:t>I. Giới thiệu chung về Arduino</a:t>
            </a:r>
            <a:endParaRPr lang="en-US" dirty="0"/>
          </a:p>
        </p:txBody>
      </p:sp>
      <p:sp>
        <p:nvSpPr>
          <p:cNvPr id="4" name="Content Placeholder 3">
            <a:extLst>
              <a:ext uri="{FF2B5EF4-FFF2-40B4-BE49-F238E27FC236}">
                <a16:creationId xmlns:a16="http://schemas.microsoft.com/office/drawing/2014/main" id="{7680E11C-7246-DCFD-9C7C-5E713CA0DDC8}"/>
              </a:ext>
            </a:extLst>
          </p:cNvPr>
          <p:cNvSpPr>
            <a:spLocks noGrp="1"/>
          </p:cNvSpPr>
          <p:nvPr>
            <p:ph sz="quarter" idx="13"/>
          </p:nvPr>
        </p:nvSpPr>
        <p:spPr>
          <a:xfrm>
            <a:off x="235077" y="841248"/>
            <a:ext cx="5104674" cy="451740"/>
          </a:xfrm>
        </p:spPr>
        <p:txBody>
          <a:bodyPr/>
          <a:lstStyle/>
          <a:p>
            <a:pPr marL="0" indent="0">
              <a:buNone/>
            </a:pPr>
            <a:r>
              <a:rPr lang="vi-VN" dirty="0"/>
              <a:t>2. Thông số cơ bản về Arduino</a:t>
            </a:r>
          </a:p>
          <a:p>
            <a:pPr marL="0" indent="0">
              <a:buNone/>
            </a:pPr>
            <a:endParaRPr lang="en-US" dirty="0"/>
          </a:p>
        </p:txBody>
      </p:sp>
      <p:pic>
        <p:nvPicPr>
          <p:cNvPr id="7" name="Picture 6" descr="A blue circuit board with text overlay&#10;&#10;AI-generated content may be incorrect.">
            <a:extLst>
              <a:ext uri="{FF2B5EF4-FFF2-40B4-BE49-F238E27FC236}">
                <a16:creationId xmlns:a16="http://schemas.microsoft.com/office/drawing/2014/main" id="{09B9DD3D-D255-F049-6B04-2EA9D6CBF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141" y="1603884"/>
            <a:ext cx="6277334" cy="4097063"/>
          </a:xfrm>
          <a:prstGeom prst="rect">
            <a:avLst/>
          </a:prstGeom>
        </p:spPr>
      </p:pic>
    </p:spTree>
    <p:extLst>
      <p:ext uri="{BB962C8B-B14F-4D97-AF65-F5344CB8AC3E}">
        <p14:creationId xmlns:p14="http://schemas.microsoft.com/office/powerpoint/2010/main" val="71423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5C7AF-345C-0627-209E-15E8F184B9C2}"/>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4BBC9350-7765-5A44-9B51-41816B680A2B}"/>
              </a:ext>
            </a:extLst>
          </p:cNvPr>
          <p:cNvSpPr>
            <a:spLocks noGrp="1"/>
          </p:cNvSpPr>
          <p:nvPr>
            <p:ph type="title"/>
          </p:nvPr>
        </p:nvSpPr>
        <p:spPr/>
        <p:txBody>
          <a:bodyPr/>
          <a:lstStyle/>
          <a:p>
            <a:r>
              <a:rPr lang="vi-VN" dirty="0"/>
              <a:t>I. Giới thiệu chung về Arduino</a:t>
            </a:r>
            <a:endParaRPr lang="en-US" dirty="0"/>
          </a:p>
        </p:txBody>
      </p:sp>
      <p:sp>
        <p:nvSpPr>
          <p:cNvPr id="4" name="Content Placeholder 3">
            <a:extLst>
              <a:ext uri="{FF2B5EF4-FFF2-40B4-BE49-F238E27FC236}">
                <a16:creationId xmlns:a16="http://schemas.microsoft.com/office/drawing/2014/main" id="{59F69624-B8F0-B09E-A21C-0F1434817EA8}"/>
              </a:ext>
            </a:extLst>
          </p:cNvPr>
          <p:cNvSpPr>
            <a:spLocks noGrp="1"/>
          </p:cNvSpPr>
          <p:nvPr>
            <p:ph sz="quarter" idx="13"/>
          </p:nvPr>
        </p:nvSpPr>
        <p:spPr>
          <a:xfrm>
            <a:off x="235077" y="841247"/>
            <a:ext cx="8689706" cy="1893327"/>
          </a:xfrm>
        </p:spPr>
        <p:txBody>
          <a:bodyPr/>
          <a:lstStyle/>
          <a:p>
            <a:pPr marL="0" indent="0">
              <a:buNone/>
            </a:pPr>
            <a:r>
              <a:rPr lang="vi-VN" dirty="0"/>
              <a:t>3. Phần mềm Arduino IDE</a:t>
            </a:r>
          </a:p>
          <a:p>
            <a:pPr marL="0" indent="0">
              <a:buNone/>
            </a:pPr>
            <a:r>
              <a:rPr lang="vi-VN" sz="1800" dirty="0"/>
              <a:t>   Đây là phần mềm dùng để soạn thảo code và dùng để nạp code xuống trực tiếp cho board mạch</a:t>
            </a:r>
          </a:p>
          <a:p>
            <a:pPr marL="0" indent="0">
              <a:buNone/>
            </a:pPr>
            <a:r>
              <a:rPr lang="vi-VN" sz="1800" dirty="0"/>
              <a:t>   Link tải về bản cài đặt mới nhất:</a:t>
            </a:r>
            <a:r>
              <a:rPr lang="en-US" sz="1200" dirty="0">
                <a:hlinkClick r:id="rId2"/>
              </a:rPr>
              <a:t>Software | Arduino</a:t>
            </a:r>
            <a:endParaRPr lang="vi-VN" sz="1200" dirty="0"/>
          </a:p>
          <a:p>
            <a:pPr marL="0" indent="0">
              <a:buNone/>
            </a:pPr>
            <a:endParaRPr lang="en-US" sz="1800" dirty="0"/>
          </a:p>
        </p:txBody>
      </p:sp>
      <p:pic>
        <p:nvPicPr>
          <p:cNvPr id="6" name="Picture 5">
            <a:extLst>
              <a:ext uri="{FF2B5EF4-FFF2-40B4-BE49-F238E27FC236}">
                <a16:creationId xmlns:a16="http://schemas.microsoft.com/office/drawing/2014/main" id="{92B0DC3E-512E-DF7A-43A5-A2C4D41E8A75}"/>
              </a:ext>
            </a:extLst>
          </p:cNvPr>
          <p:cNvPicPr>
            <a:picLocks noChangeAspect="1"/>
          </p:cNvPicPr>
          <p:nvPr/>
        </p:nvPicPr>
        <p:blipFill>
          <a:blip r:embed="rId3"/>
          <a:stretch>
            <a:fillRect/>
          </a:stretch>
        </p:blipFill>
        <p:spPr>
          <a:xfrm>
            <a:off x="1345433" y="2344049"/>
            <a:ext cx="5340428" cy="3558755"/>
          </a:xfrm>
          <a:prstGeom prst="rect">
            <a:avLst/>
          </a:prstGeom>
        </p:spPr>
      </p:pic>
      <p:sp>
        <p:nvSpPr>
          <p:cNvPr id="7" name="TextBox 6">
            <a:extLst>
              <a:ext uri="{FF2B5EF4-FFF2-40B4-BE49-F238E27FC236}">
                <a16:creationId xmlns:a16="http://schemas.microsoft.com/office/drawing/2014/main" id="{CF4117DA-8C6E-4B8D-87BD-FEC88A69253F}"/>
              </a:ext>
            </a:extLst>
          </p:cNvPr>
          <p:cNvSpPr txBox="1"/>
          <p:nvPr/>
        </p:nvSpPr>
        <p:spPr>
          <a:xfrm>
            <a:off x="1943396" y="5902804"/>
            <a:ext cx="4302130" cy="369332"/>
          </a:xfrm>
          <a:prstGeom prst="rect">
            <a:avLst/>
          </a:prstGeom>
          <a:noFill/>
        </p:spPr>
        <p:txBody>
          <a:bodyPr wrap="square" rtlCol="0">
            <a:spAutoFit/>
          </a:bodyPr>
          <a:lstStyle/>
          <a:p>
            <a:r>
              <a:rPr lang="vi-VN" dirty="0"/>
              <a:t>Chọn phiên bản phù hợp cho từng máy</a:t>
            </a:r>
            <a:endParaRPr lang="en-US" dirty="0"/>
          </a:p>
        </p:txBody>
      </p:sp>
    </p:spTree>
    <p:extLst>
      <p:ext uri="{BB962C8B-B14F-4D97-AF65-F5344CB8AC3E}">
        <p14:creationId xmlns:p14="http://schemas.microsoft.com/office/powerpoint/2010/main" val="114746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492C5-04C2-F6CA-C263-95EFC8A55BBF}"/>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E73587C8-ED14-F595-D833-94FDFF93898A}"/>
              </a:ext>
            </a:extLst>
          </p:cNvPr>
          <p:cNvSpPr>
            <a:spLocks noGrp="1"/>
          </p:cNvSpPr>
          <p:nvPr>
            <p:ph type="title"/>
          </p:nvPr>
        </p:nvSpPr>
        <p:spPr/>
        <p:txBody>
          <a:bodyPr/>
          <a:lstStyle/>
          <a:p>
            <a:r>
              <a:rPr lang="vi-VN" dirty="0"/>
              <a:t>I. Giới thiệu chung về Arduino</a:t>
            </a:r>
            <a:endParaRPr lang="en-US" dirty="0"/>
          </a:p>
        </p:txBody>
      </p:sp>
      <p:sp>
        <p:nvSpPr>
          <p:cNvPr id="4" name="Content Placeholder 3">
            <a:extLst>
              <a:ext uri="{FF2B5EF4-FFF2-40B4-BE49-F238E27FC236}">
                <a16:creationId xmlns:a16="http://schemas.microsoft.com/office/drawing/2014/main" id="{BD5DAE73-E9A8-267E-28AD-D21C41E531E5}"/>
              </a:ext>
            </a:extLst>
          </p:cNvPr>
          <p:cNvSpPr>
            <a:spLocks noGrp="1"/>
          </p:cNvSpPr>
          <p:nvPr>
            <p:ph sz="quarter" idx="13"/>
          </p:nvPr>
        </p:nvSpPr>
        <p:spPr>
          <a:xfrm>
            <a:off x="235077" y="841247"/>
            <a:ext cx="4397308" cy="530353"/>
          </a:xfrm>
        </p:spPr>
        <p:txBody>
          <a:bodyPr/>
          <a:lstStyle/>
          <a:p>
            <a:pPr marL="0" indent="0">
              <a:buNone/>
            </a:pPr>
            <a:r>
              <a:rPr lang="vi-VN" dirty="0"/>
              <a:t>3. Phần mềm Arduino IDE</a:t>
            </a:r>
          </a:p>
          <a:p>
            <a:pPr marL="0" indent="0">
              <a:buNone/>
            </a:pPr>
            <a:r>
              <a:rPr lang="vi-VN" sz="1800" dirty="0"/>
              <a:t>  </a:t>
            </a:r>
            <a:endParaRPr lang="en-US" sz="1800" dirty="0"/>
          </a:p>
        </p:txBody>
      </p:sp>
      <p:pic>
        <p:nvPicPr>
          <p:cNvPr id="6" name="Picture 5" descr="A screenshot of a computer&#10;&#10;AI-generated content may be incorrect.">
            <a:extLst>
              <a:ext uri="{FF2B5EF4-FFF2-40B4-BE49-F238E27FC236}">
                <a16:creationId xmlns:a16="http://schemas.microsoft.com/office/drawing/2014/main" id="{F571A376-2737-82CF-7B70-4D0CAAA8E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622" y="1371600"/>
            <a:ext cx="3902522" cy="4465048"/>
          </a:xfrm>
          <a:prstGeom prst="rect">
            <a:avLst/>
          </a:prstGeom>
        </p:spPr>
      </p:pic>
      <p:sp>
        <p:nvSpPr>
          <p:cNvPr id="7" name="TextBox 6">
            <a:extLst>
              <a:ext uri="{FF2B5EF4-FFF2-40B4-BE49-F238E27FC236}">
                <a16:creationId xmlns:a16="http://schemas.microsoft.com/office/drawing/2014/main" id="{AEB38CC9-7B28-1A62-B216-C468D5342C28}"/>
              </a:ext>
            </a:extLst>
          </p:cNvPr>
          <p:cNvSpPr txBox="1"/>
          <p:nvPr/>
        </p:nvSpPr>
        <p:spPr>
          <a:xfrm>
            <a:off x="6443932" y="2950234"/>
            <a:ext cx="2251494" cy="369332"/>
          </a:xfrm>
          <a:prstGeom prst="rect">
            <a:avLst/>
          </a:prstGeom>
          <a:noFill/>
        </p:spPr>
        <p:txBody>
          <a:bodyPr wrap="square" rtlCol="0">
            <a:spAutoFit/>
          </a:bodyPr>
          <a:lstStyle/>
          <a:p>
            <a:r>
              <a:rPr lang="vi-VN" dirty="0"/>
              <a:t>Nơi soạn thảo code</a:t>
            </a:r>
            <a:endParaRPr lang="en-US" dirty="0"/>
          </a:p>
        </p:txBody>
      </p:sp>
      <p:sp>
        <p:nvSpPr>
          <p:cNvPr id="8" name="TextBox 7">
            <a:extLst>
              <a:ext uri="{FF2B5EF4-FFF2-40B4-BE49-F238E27FC236}">
                <a16:creationId xmlns:a16="http://schemas.microsoft.com/office/drawing/2014/main" id="{D38A4525-C372-3B28-850D-764016836B00}"/>
              </a:ext>
            </a:extLst>
          </p:cNvPr>
          <p:cNvSpPr txBox="1"/>
          <p:nvPr/>
        </p:nvSpPr>
        <p:spPr>
          <a:xfrm>
            <a:off x="79802" y="1992702"/>
            <a:ext cx="1861545" cy="379562"/>
          </a:xfrm>
          <a:prstGeom prst="rect">
            <a:avLst/>
          </a:prstGeom>
          <a:noFill/>
        </p:spPr>
        <p:txBody>
          <a:bodyPr wrap="square" rtlCol="0">
            <a:spAutoFit/>
          </a:bodyPr>
          <a:lstStyle/>
          <a:p>
            <a:r>
              <a:rPr lang="vi-VN" dirty="0"/>
              <a:t>Thanh công cụ</a:t>
            </a:r>
            <a:endParaRPr lang="en-US" dirty="0"/>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0AC32AB-ECB1-5D0F-92A0-9CA1F3FA9780}"/>
                  </a:ext>
                </a:extLst>
              </p14:cNvPr>
              <p14:cNvContentPartPr/>
              <p14:nvPr/>
            </p14:nvContentPartPr>
            <p14:xfrm>
              <a:off x="1776573" y="1976937"/>
              <a:ext cx="664920" cy="265680"/>
            </p14:xfrm>
          </p:contentPart>
        </mc:Choice>
        <mc:Fallback xmlns="">
          <p:pic>
            <p:nvPicPr>
              <p:cNvPr id="13" name="Ink 12">
                <a:extLst>
                  <a:ext uri="{FF2B5EF4-FFF2-40B4-BE49-F238E27FC236}">
                    <a16:creationId xmlns:a16="http://schemas.microsoft.com/office/drawing/2014/main" id="{20AC32AB-ECB1-5D0F-92A0-9CA1F3FA9780}"/>
                  </a:ext>
                </a:extLst>
              </p:cNvPr>
              <p:cNvPicPr/>
              <p:nvPr/>
            </p:nvPicPr>
            <p:blipFill>
              <a:blip r:embed="rId4"/>
              <a:stretch>
                <a:fillRect/>
              </a:stretch>
            </p:blipFill>
            <p:spPr>
              <a:xfrm>
                <a:off x="1770453" y="1970817"/>
                <a:ext cx="6771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0A2C8DC0-FF57-FCA4-2B59-FC22E3A35DA5}"/>
                  </a:ext>
                </a:extLst>
              </p14:cNvPr>
              <p14:cNvContentPartPr/>
              <p14:nvPr/>
            </p14:nvContentPartPr>
            <p14:xfrm>
              <a:off x="5391333" y="3182937"/>
              <a:ext cx="1086840" cy="216000"/>
            </p14:xfrm>
          </p:contentPart>
        </mc:Choice>
        <mc:Fallback xmlns="">
          <p:pic>
            <p:nvPicPr>
              <p:cNvPr id="18" name="Ink 17">
                <a:extLst>
                  <a:ext uri="{FF2B5EF4-FFF2-40B4-BE49-F238E27FC236}">
                    <a16:creationId xmlns:a16="http://schemas.microsoft.com/office/drawing/2014/main" id="{0A2C8DC0-FF57-FCA4-2B59-FC22E3A35DA5}"/>
                  </a:ext>
                </a:extLst>
              </p:cNvPr>
              <p:cNvPicPr/>
              <p:nvPr/>
            </p:nvPicPr>
            <p:blipFill>
              <a:blip r:embed="rId6"/>
              <a:stretch>
                <a:fillRect/>
              </a:stretch>
            </p:blipFill>
            <p:spPr>
              <a:xfrm>
                <a:off x="5385213" y="3176817"/>
                <a:ext cx="1099080" cy="228240"/>
              </a:xfrm>
              <a:prstGeom prst="rect">
                <a:avLst/>
              </a:prstGeom>
            </p:spPr>
          </p:pic>
        </mc:Fallback>
      </mc:AlternateContent>
      <p:sp>
        <p:nvSpPr>
          <p:cNvPr id="19" name="TextBox 18">
            <a:extLst>
              <a:ext uri="{FF2B5EF4-FFF2-40B4-BE49-F238E27FC236}">
                <a16:creationId xmlns:a16="http://schemas.microsoft.com/office/drawing/2014/main" id="{395CAAF7-1786-5FA7-DABA-C39176A4C90A}"/>
              </a:ext>
            </a:extLst>
          </p:cNvPr>
          <p:cNvSpPr txBox="1"/>
          <p:nvPr/>
        </p:nvSpPr>
        <p:spPr>
          <a:xfrm>
            <a:off x="2579298" y="6014922"/>
            <a:ext cx="3485072" cy="369332"/>
          </a:xfrm>
          <a:prstGeom prst="rect">
            <a:avLst/>
          </a:prstGeom>
          <a:noFill/>
        </p:spPr>
        <p:txBody>
          <a:bodyPr wrap="square" rtlCol="0">
            <a:spAutoFit/>
          </a:bodyPr>
          <a:lstStyle/>
          <a:p>
            <a:r>
              <a:rPr lang="vi-VN" dirty="0"/>
              <a:t>Giao diện chính của phần mền</a:t>
            </a:r>
            <a:endParaRPr lang="en-US" dirty="0"/>
          </a:p>
        </p:txBody>
      </p:sp>
    </p:spTree>
    <p:extLst>
      <p:ext uri="{BB962C8B-B14F-4D97-AF65-F5344CB8AC3E}">
        <p14:creationId xmlns:p14="http://schemas.microsoft.com/office/powerpoint/2010/main" val="168677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59E36C-B4AD-814E-0247-255BF3586C1F}"/>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262723C-08FF-A99C-35C0-B987268B33CD}"/>
              </a:ext>
            </a:extLst>
          </p:cNvPr>
          <p:cNvSpPr>
            <a:spLocks noGrp="1"/>
          </p:cNvSpPr>
          <p:nvPr>
            <p:ph type="title"/>
          </p:nvPr>
        </p:nvSpPr>
        <p:spPr/>
        <p:txBody>
          <a:bodyPr/>
          <a:lstStyle/>
          <a:p>
            <a:r>
              <a:rPr lang="vi-VN" dirty="0"/>
              <a:t>I. Giới thiệu chung về Arduino</a:t>
            </a:r>
            <a:endParaRPr lang="en-US" dirty="0"/>
          </a:p>
        </p:txBody>
      </p:sp>
      <p:sp>
        <p:nvSpPr>
          <p:cNvPr id="4" name="Content Placeholder 3">
            <a:extLst>
              <a:ext uri="{FF2B5EF4-FFF2-40B4-BE49-F238E27FC236}">
                <a16:creationId xmlns:a16="http://schemas.microsoft.com/office/drawing/2014/main" id="{25CE9B99-7674-40E7-0ED9-3B85163B2706}"/>
              </a:ext>
            </a:extLst>
          </p:cNvPr>
          <p:cNvSpPr>
            <a:spLocks noGrp="1"/>
          </p:cNvSpPr>
          <p:nvPr>
            <p:ph sz="quarter" idx="13"/>
          </p:nvPr>
        </p:nvSpPr>
        <p:spPr>
          <a:xfrm>
            <a:off x="235077" y="841248"/>
            <a:ext cx="4474946" cy="1065190"/>
          </a:xfrm>
        </p:spPr>
        <p:txBody>
          <a:bodyPr/>
          <a:lstStyle/>
          <a:p>
            <a:pPr marL="0" indent="0">
              <a:buNone/>
            </a:pPr>
            <a:r>
              <a:rPr lang="vi-VN" dirty="0"/>
              <a:t>3. Phần mềm Arduino IDE</a:t>
            </a:r>
          </a:p>
          <a:p>
            <a:pPr marL="0" indent="0">
              <a:buNone/>
            </a:pPr>
            <a:endParaRPr lang="vi-VN" sz="1800" dirty="0"/>
          </a:p>
          <a:p>
            <a:pPr marL="0" indent="0">
              <a:buNone/>
            </a:pPr>
            <a:r>
              <a:rPr lang="vi-VN" sz="1800" b="1" dirty="0"/>
              <a:t>-Cấu trúc của một chương trình</a:t>
            </a:r>
            <a:endParaRPr lang="en-US" sz="1800" b="1" dirty="0"/>
          </a:p>
        </p:txBody>
      </p:sp>
      <p:pic>
        <p:nvPicPr>
          <p:cNvPr id="6" name="Picture 5" descr="A white background with black text&#10;&#10;AI-generated content may be incorrect.">
            <a:extLst>
              <a:ext uri="{FF2B5EF4-FFF2-40B4-BE49-F238E27FC236}">
                <a16:creationId xmlns:a16="http://schemas.microsoft.com/office/drawing/2014/main" id="{0520F3E4-7373-E689-C98C-E45322905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88" y="2170893"/>
            <a:ext cx="4399180" cy="1946872"/>
          </a:xfrm>
          <a:prstGeom prst="rect">
            <a:avLst/>
          </a:prstGeom>
        </p:spPr>
      </p:pic>
      <p:sp>
        <p:nvSpPr>
          <p:cNvPr id="7" name="TextBox 6">
            <a:extLst>
              <a:ext uri="{FF2B5EF4-FFF2-40B4-BE49-F238E27FC236}">
                <a16:creationId xmlns:a16="http://schemas.microsoft.com/office/drawing/2014/main" id="{B0174C3B-DB65-5BE7-2530-C9CFE0B5E8B7}"/>
              </a:ext>
            </a:extLst>
          </p:cNvPr>
          <p:cNvSpPr txBox="1"/>
          <p:nvPr/>
        </p:nvSpPr>
        <p:spPr>
          <a:xfrm>
            <a:off x="157440" y="4218317"/>
            <a:ext cx="8468976" cy="1477328"/>
          </a:xfrm>
          <a:prstGeom prst="rect">
            <a:avLst/>
          </a:prstGeom>
          <a:noFill/>
        </p:spPr>
        <p:txBody>
          <a:bodyPr wrap="square" rtlCol="0">
            <a:spAutoFit/>
          </a:bodyPr>
          <a:lstStyle/>
          <a:p>
            <a:r>
              <a:rPr lang="vi-VN" dirty="0"/>
              <a:t>Cấu trúc của 1 chương trình luôn luôn có 2 hàm setup() và loop():</a:t>
            </a:r>
          </a:p>
          <a:p>
            <a:pPr marL="285750" indent="-285750">
              <a:buFont typeface="Arial" panose="020B0604020202020204" pitchFamily="34" charset="0"/>
              <a:buChar char="•"/>
            </a:pPr>
            <a:r>
              <a:rPr lang="vi-VN" dirty="0"/>
              <a:t>Setup(): Các dòng code trong hàm này chỉ chạy 1 lần duy nhất sau đó sẽ kết thúc và thực hiện đến hàm loop()</a:t>
            </a:r>
          </a:p>
          <a:p>
            <a:pPr marL="285750" indent="-285750">
              <a:buFont typeface="Arial" panose="020B0604020202020204" pitchFamily="34" charset="0"/>
              <a:buChar char="•"/>
            </a:pPr>
            <a:r>
              <a:rPr lang="vi-VN" dirty="0"/>
              <a:t>Loop(): Các dòng code trong hàm này sẽ chạy lặp đi lặp lại, sau khi thực hiện đến lệnh cuối cùng thì sẽ quay lại lệnh đầu tiên của hàm loop</a:t>
            </a:r>
            <a:endParaRPr lang="en-US" dirty="0"/>
          </a:p>
        </p:txBody>
      </p:sp>
    </p:spTree>
    <p:extLst>
      <p:ext uri="{BB962C8B-B14F-4D97-AF65-F5344CB8AC3E}">
        <p14:creationId xmlns:p14="http://schemas.microsoft.com/office/powerpoint/2010/main" val="28846462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TotalTime>
  <Words>1143</Words>
  <Application>Microsoft Office PowerPoint</Application>
  <PresentationFormat>On-screen Show (4:3)</PresentationFormat>
  <Paragraphs>169</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Lato</vt:lpstr>
      <vt:lpstr>Office Theme</vt:lpstr>
      <vt:lpstr>PowerPoint Presentation</vt:lpstr>
      <vt:lpstr>PowerPoint Presentation</vt:lpstr>
      <vt:lpstr>PowerPoint Presentation</vt:lpstr>
      <vt:lpstr>I.Giới thiệu chung về Arduino</vt:lpstr>
      <vt:lpstr>I. Giới thiệu chung về Arduino</vt:lpstr>
      <vt:lpstr>I. Giới thiệu chung về Arduino</vt:lpstr>
      <vt:lpstr>I. Giới thiệu chung về Arduino</vt:lpstr>
      <vt:lpstr>I. Giới thiệu chung về Arduino</vt:lpstr>
      <vt:lpstr>I. Giới thiệu chung về Arduino</vt:lpstr>
      <vt:lpstr>I. Giới thiệu chung về Arduino</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II. Cách điều khiển LED</vt:lpstr>
      <vt:lpstr>I. Giới thiệu chung về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Cao Kim Nghia 202420695</cp:lastModifiedBy>
  <cp:revision>16</cp:revision>
  <dcterms:created xsi:type="dcterms:W3CDTF">2021-05-28T04:32:29Z</dcterms:created>
  <dcterms:modified xsi:type="dcterms:W3CDTF">2025-05-21T10:05:17Z</dcterms:modified>
</cp:coreProperties>
</file>